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71"/>
  </p:notesMasterIdLst>
  <p:handoutMasterIdLst>
    <p:handoutMasterId r:id="rId72"/>
  </p:handoutMasterIdLst>
  <p:sldIdLst>
    <p:sldId id="320" r:id="rId2"/>
    <p:sldId id="359" r:id="rId3"/>
    <p:sldId id="421" r:id="rId4"/>
    <p:sldId id="361" r:id="rId5"/>
    <p:sldId id="362" r:id="rId6"/>
    <p:sldId id="363" r:id="rId7"/>
    <p:sldId id="364" r:id="rId8"/>
    <p:sldId id="365" r:id="rId9"/>
    <p:sldId id="476" r:id="rId10"/>
    <p:sldId id="422" r:id="rId11"/>
    <p:sldId id="477" r:id="rId12"/>
    <p:sldId id="478" r:id="rId13"/>
    <p:sldId id="479" r:id="rId14"/>
    <p:sldId id="480" r:id="rId15"/>
    <p:sldId id="424" r:id="rId16"/>
    <p:sldId id="481" r:id="rId17"/>
    <p:sldId id="420" r:id="rId18"/>
    <p:sldId id="482" r:id="rId19"/>
    <p:sldId id="483" r:id="rId20"/>
    <p:sldId id="484" r:id="rId21"/>
    <p:sldId id="381" r:id="rId22"/>
    <p:sldId id="382" r:id="rId23"/>
    <p:sldId id="383" r:id="rId24"/>
    <p:sldId id="475" r:id="rId25"/>
    <p:sldId id="384" r:id="rId26"/>
    <p:sldId id="385" r:id="rId27"/>
    <p:sldId id="386" r:id="rId28"/>
    <p:sldId id="427" r:id="rId29"/>
    <p:sldId id="391" r:id="rId30"/>
    <p:sldId id="392" r:id="rId31"/>
    <p:sldId id="394" r:id="rId32"/>
    <p:sldId id="395" r:id="rId33"/>
    <p:sldId id="396" r:id="rId34"/>
    <p:sldId id="397" r:id="rId35"/>
    <p:sldId id="398" r:id="rId36"/>
    <p:sldId id="399" r:id="rId37"/>
    <p:sldId id="402" r:id="rId38"/>
    <p:sldId id="409" r:id="rId39"/>
    <p:sldId id="410" r:id="rId40"/>
    <p:sldId id="415" r:id="rId41"/>
    <p:sldId id="401" r:id="rId42"/>
    <p:sldId id="414" r:id="rId43"/>
    <p:sldId id="413" r:id="rId44"/>
    <p:sldId id="412" r:id="rId45"/>
    <p:sldId id="416" r:id="rId46"/>
    <p:sldId id="408" r:id="rId47"/>
    <p:sldId id="418" r:id="rId48"/>
    <p:sldId id="403" r:id="rId49"/>
    <p:sldId id="404" r:id="rId50"/>
    <p:sldId id="405" r:id="rId51"/>
    <p:sldId id="406" r:id="rId52"/>
    <p:sldId id="41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  <p:sldId id="437" r:id="rId63"/>
    <p:sldId id="438" r:id="rId64"/>
    <p:sldId id="439" r:id="rId65"/>
    <p:sldId id="472" r:id="rId66"/>
    <p:sldId id="473" r:id="rId67"/>
    <p:sldId id="390" r:id="rId68"/>
    <p:sldId id="440" r:id="rId69"/>
    <p:sldId id="442" r:id="rId70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7EA"/>
    <a:srgbClr val="FFC3BD"/>
    <a:srgbClr val="FFF0CD"/>
    <a:srgbClr val="FFF5CD"/>
    <a:srgbClr val="FFFAD6"/>
    <a:srgbClr val="E8FFC8"/>
    <a:srgbClr val="FAF7C8"/>
    <a:srgbClr val="FAF8C8"/>
    <a:srgbClr val="F5FFC2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2" autoAdjust="0"/>
    <p:restoredTop sz="94660" autoAdjust="0"/>
  </p:normalViewPr>
  <p:slideViewPr>
    <p:cSldViewPr>
      <p:cViewPr varScale="1">
        <p:scale>
          <a:sx n="61" d="100"/>
          <a:sy n="61" d="100"/>
        </p:scale>
        <p:origin x="-49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6/28/2012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096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6/28/2012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26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3C3021-86C9-4B93-94E6-DDA27CADE39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3EBF14-37C0-4F84-9E55-75E6239D48DA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76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84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09120-2253-493E-A81D-50E4D14A1071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09120-2253-493E-A81D-50E4D14A1071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51122" indent="-28889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55573" indent="-23111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17802" indent="-23111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80031" indent="-23111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583B8809-F31A-4530-8FEC-CC78B684FDFB}" type="slidenum">
              <a:rPr lang="en-AU" smtClean="0"/>
              <a:pPr eaLnBrk="1" hangingPunct="1"/>
              <a:t>23</a:t>
            </a:fld>
            <a:endParaRPr lang="en-AU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737FF1-3F6C-4429-80A2-96053E7382F0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5D99B6-3B0E-44AB-A6CE-C18FD240F0B4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65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989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50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indent="-319088" algn="ctr" eaLnBrk="0" hangingPunct="0">
              <a:spcBef>
                <a:spcPct val="2000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defRPr/>
            </a:pPr>
            <a:r>
              <a:rPr lang="en-US" sz="8000" b="1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8737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4147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89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indent="-319088" algn="ctr" eaLnBrk="0" hangingPunct="0">
              <a:spcBef>
                <a:spcPct val="2000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defRPr/>
            </a:pPr>
            <a:r>
              <a:rPr lang="en-US" sz="8000" b="1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27659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כותרת טקסט בשני טור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20663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25600"/>
            <a:ext cx="4038600" cy="46021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648200" y="1625600"/>
            <a:ext cx="4038600" cy="46021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882054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hyperlink" Target="http://clouddevcourse.telerik.com/" TargetMode="External"/><Relationship Id="rId39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www.telerik-kids.com/" TargetMode="External"/><Relationship Id="rId34" Type="http://schemas.openxmlformats.org/officeDocument/2006/relationships/hyperlink" Target="http://www.introprogramming.info/" TargetMode="External"/><Relationship Id="rId42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hyperlink" Target="http://mvccourse.telerik.com/" TargetMode="External"/><Relationship Id="rId33" Type="http://schemas.openxmlformats.org/officeDocument/2006/relationships/hyperlink" Target="http://mobiledevcourse.telerik.com/" TargetMode="Externa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://kursove-uroci-knigi-obuchenie-programirane-web-design-csharp.info/" TargetMode="External"/><Relationship Id="rId29" Type="http://schemas.openxmlformats.org/officeDocument/2006/relationships/hyperlink" Target="http://codecourse.telerik.com/" TargetMode="External"/><Relationship Id="rId41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http://schoolacademy.telerik.com/" TargetMode="External"/><Relationship Id="rId32" Type="http://schemas.openxmlformats.org/officeDocument/2006/relationships/hyperlink" Target="http://academy.telerik.com/" TargetMode="External"/><Relationship Id="rId37" Type="http://schemas.openxmlformats.org/officeDocument/2006/relationships/hyperlink" Target="http://csharpfundamentals.telerik.com/" TargetMode="Externa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://html5course.telerik.com/" TargetMode="External"/><Relationship Id="rId28" Type="http://schemas.openxmlformats.org/officeDocument/2006/relationships/hyperlink" Target="http://www.nakov.com/" TargetMode="External"/><Relationship Id="rId36" Type="http://schemas.openxmlformats.org/officeDocument/2006/relationships/hyperlink" Target="http://www.nikolay.it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://forums.academy.telerik.com/" TargetMode="External"/><Relationship Id="rId31" Type="http://schemas.openxmlformats.org/officeDocument/2006/relationships/hyperlink" Target="http://aspnetcourse.telerik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://seocourse.telerik.com/" TargetMode="External"/><Relationship Id="rId27" Type="http://schemas.openxmlformats.org/officeDocument/2006/relationships/hyperlink" Target="http://www.bgcoder.com/" TargetMode="External"/><Relationship Id="rId30" Type="http://schemas.openxmlformats.org/officeDocument/2006/relationships/hyperlink" Target="http://algoacademy.telerik.com/" TargetMode="External"/><Relationship Id="rId35" Type="http://schemas.openxmlformats.org/officeDocument/2006/relationships/hyperlink" Target="http://www.minkov.it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5401" y="304800"/>
            <a:ext cx="1816798" cy="331718"/>
            <a:chOff x="1236228" y="1523999"/>
            <a:chExt cx="4351212" cy="3261410"/>
          </a:xfrm>
          <a:solidFill>
            <a:schemeClr val="bg1"/>
          </a:solidFill>
        </p:grpSpPr>
        <p:sp>
          <p:nvSpPr>
            <p:cNvPr id="10" name="TextBox 9">
              <a:hlinkClick r:id="rId19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" name="TextBox 10">
              <a:hlinkClick r:id="rId20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hlinkClick r:id="rId21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hlinkClick r:id="rId22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4" name="TextBox 13">
              <a:hlinkClick r:id="rId23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5" name="TextBox 14">
              <a:hlinkClick r:id="rId24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hlinkClick r:id="rId25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" name="TextBox 17">
              <a:hlinkClick r:id="rId26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hlinkClick r:id="rId27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0" name="TextBox 19">
              <a:hlinkClick r:id="rId28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1" name="TextBox 20">
              <a:hlinkClick r:id="rId29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2" name="TextBox 21">
              <a:hlinkClick r:id="rId30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3" name="TextBox 22">
              <a:hlinkClick r:id="rId31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TextBox 23">
              <a:hlinkClick r:id="rId32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hlinkClick r:id="rId33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6" name="TextBox 25">
              <a:hlinkClick r:id="rId34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hlinkClick r:id="rId35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hlinkClick r:id="rId36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Box 30">
              <a:hlinkClick r:id="rId37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Telerik Academy for Software Engineers - http://academy.telerik.com" title="Telerik Software Academy"/>
          <p:cNvPicPr>
            <a:picLocks noChangeAspect="1" noChangeArrowheads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01" r:id="rId9"/>
    <p:sldLayoutId id="2147483703" r:id="rId10"/>
    <p:sldLayoutId id="2147483702" r:id="rId11"/>
    <p:sldLayoutId id="2147483713" r:id="rId12"/>
    <p:sldLayoutId id="2147483714" r:id="rId13"/>
    <p:sldLayoutId id="2147483715" r:id="rId14"/>
    <p:sldLayoutId id="2147483725" r:id="rId15"/>
    <p:sldLayoutId id="2147483726" r:id="rId16"/>
    <p:sldLayoutId id="2147483727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minkov.it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qaacademy.telerik.com/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en.wikipedia.org/wiki/Kent_Be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nunit.org/index.php?p=downloa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gallio.org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ms379625(VS.80).aspx" TargetMode="External"/><Relationship Id="rId7" Type="http://schemas.openxmlformats.org/officeDocument/2006/relationships/hyperlink" Target="http://www.codeproject.com/csharp/autp1.as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xprogramming.com/" TargetMode="External"/><Relationship Id="rId5" Type="http://schemas.openxmlformats.org/officeDocument/2006/relationships/hyperlink" Target="http://www.extremeprogramming.org/" TargetMode="External"/><Relationship Id="rId4" Type="http://schemas.openxmlformats.org/officeDocument/2006/relationships/hyperlink" Target="http://www.nunit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8305800" cy="1524000"/>
          </a:xfrm>
        </p:spPr>
        <p:txBody>
          <a:bodyPr/>
          <a:lstStyle/>
          <a:p>
            <a:r>
              <a:rPr lang="en-US" dirty="0"/>
              <a:t>Component Testing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Unit </a:t>
            </a:r>
            <a:r>
              <a:rPr lang="en-US" dirty="0" smtClean="0"/>
              <a:t>Testing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Unit Testing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373" y="4533900"/>
            <a:ext cx="3352800" cy="533400"/>
          </a:xfrm>
        </p:spPr>
        <p:txBody>
          <a:bodyPr/>
          <a:lstStyle/>
          <a:p>
            <a:r>
              <a:rPr lang="en-US" dirty="0" smtClean="0"/>
              <a:t>Nikolay Kostov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8600" y="5024735"/>
            <a:ext cx="3352800" cy="46166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300" dirty="0" smtClean="0"/>
              <a:t>Technical Trainer</a:t>
            </a:r>
            <a:endParaRPr lang="en-US" sz="2300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317500" y="5439252"/>
            <a:ext cx="3352800" cy="4001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http://www.nikolay.it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3" y="4495800"/>
            <a:ext cx="2275227" cy="1802720"/>
          </a:xfrm>
          <a:prstGeom prst="roundRect">
            <a:avLst>
              <a:gd name="adj" fmla="val 3589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8" name="Picture 4" descr="http://blogs.msdn.com/blogfiles/brada/WindowsLiveWriter/UnitTestingwith.NETRIAServices_A3D5/image_4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572000"/>
            <a:ext cx="1874338" cy="1726519"/>
          </a:xfrm>
          <a:prstGeom prst="roundRect">
            <a:avLst>
              <a:gd name="adj" fmla="val 3589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9" name="Text Placeholder 9"/>
          <p:cNvSpPr>
            <a:spLocks noGrp="1"/>
          </p:cNvSpPr>
          <p:nvPr/>
        </p:nvSpPr>
        <p:spPr>
          <a:xfrm>
            <a:off x="304800" y="5839362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QA Academy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/>
        </p:nvSpPr>
        <p:spPr>
          <a:xfrm>
            <a:off x="304799" y="6144162"/>
            <a:ext cx="2885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9088" lvl="1" indent="-319088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1600" dirty="0">
                <a:solidFill>
                  <a:srgbClr val="0EFE58"/>
                </a:solidFill>
                <a:latin typeface="Corbel" pitchFamily="34" charset="0"/>
                <a:hlinkClick r:id="rId5"/>
              </a:rPr>
              <a:t>http://qaacademy.telerik.com</a:t>
            </a:r>
            <a:endParaRPr lang="en-US" sz="1600" dirty="0">
              <a:solidFill>
                <a:srgbClr val="0EFE58"/>
              </a:solidFill>
              <a:latin typeface="Corbe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0" y="4876800"/>
            <a:ext cx="7620000" cy="1447800"/>
          </a:xfrm>
        </p:spPr>
        <p:txBody>
          <a:bodyPr/>
          <a:lstStyle/>
          <a:p>
            <a:r>
              <a:rPr lang="en-US" dirty="0" smtClean="0"/>
              <a:t>Code and Test vs. </a:t>
            </a:r>
            <a:br>
              <a:rPr lang="en-US" dirty="0" smtClean="0"/>
            </a:br>
            <a:r>
              <a:rPr lang="en-US" dirty="0" smtClean="0"/>
              <a:t>Test Driven Development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676400" y="1011635"/>
            <a:ext cx="5791200" cy="3450430"/>
            <a:chOff x="1447800" y="1011635"/>
            <a:chExt cx="5791200" cy="3450430"/>
          </a:xfrm>
          <a:effectLst>
            <a:glow rad="101600">
              <a:schemeClr val="tx1">
                <a:alpha val="60000"/>
              </a:schemeClr>
            </a:glow>
          </a:effectLst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1011635"/>
              <a:ext cx="5310187" cy="3450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 descr="http://blogs.msdn.com/blogfiles/wesdyer/WindowsLiveWriter/EscapingtheFixedPointofDevelopment_D551/image_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011635"/>
              <a:ext cx="5334000" cy="3450430"/>
            </a:xfrm>
            <a:prstGeom prst="roundRect">
              <a:avLst>
                <a:gd name="adj" fmla="val 31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095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and Test</a:t>
            </a:r>
            <a:r>
              <a:rPr lang="en-US" dirty="0"/>
              <a:t>" approach</a:t>
            </a:r>
          </a:p>
          <a:p>
            <a:pPr marL="974725" lvl="1" indent="-352425">
              <a:lnSpc>
                <a:spcPct val="100000"/>
              </a:lnSpc>
            </a:pPr>
            <a:r>
              <a:rPr lang="en-US" sz="2800" dirty="0"/>
              <a:t>Classical </a:t>
            </a:r>
            <a:r>
              <a:rPr lang="en-US" sz="2800" dirty="0" smtClean="0"/>
              <a:t>approach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"Test First" approach</a:t>
            </a:r>
          </a:p>
          <a:p>
            <a:pPr marL="974725" lvl="1" indent="-352425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Test-driven development </a:t>
            </a:r>
            <a:r>
              <a:rPr lang="en-US" sz="2800" dirty="0"/>
              <a:t>(TDD</a:t>
            </a:r>
            <a:r>
              <a:rPr lang="en-US" sz="2800" dirty="0" smtClean="0"/>
              <a:t>)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066" y="1371600"/>
            <a:ext cx="2931047" cy="212849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7" y="4495800"/>
            <a:ext cx="5572126" cy="175138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74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and Test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68538" y="1773238"/>
            <a:ext cx="5400675" cy="3600450"/>
            <a:chOff x="2268538" y="1773238"/>
            <a:chExt cx="5400675" cy="3600450"/>
          </a:xfrm>
        </p:grpSpPr>
        <p:sp>
          <p:nvSpPr>
            <p:cNvPr id="6" name="Text Box 2"/>
            <p:cNvSpPr txBox="1">
              <a:spLocks noChangeArrowheads="1"/>
            </p:cNvSpPr>
            <p:nvPr/>
          </p:nvSpPr>
          <p:spPr bwMode="auto">
            <a:xfrm>
              <a:off x="2268538" y="2133600"/>
              <a:ext cx="3529012" cy="52863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kumimoji="0" lang="en-US" sz="28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Write code</a:t>
              </a:r>
              <a:endParaRPr kumimoji="0" lang="bg-BG" sz="28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2268538" y="3213100"/>
              <a:ext cx="3529012" cy="52863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kumimoji="0" lang="en-US" sz="28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Write unit test</a:t>
              </a:r>
              <a:endParaRPr kumimoji="0" lang="bg-BG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268538" y="4292600"/>
              <a:ext cx="3529012" cy="52863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kumimoji="0" lang="en-US" sz="28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 and succeed</a:t>
              </a:r>
              <a:endParaRPr kumimoji="0" lang="bg-BG" sz="28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H="1">
              <a:off x="6373813" y="1773238"/>
              <a:ext cx="0" cy="3600450"/>
            </a:xfrm>
            <a:prstGeom prst="line">
              <a:avLst/>
            </a:prstGeom>
            <a:noFill/>
            <a:ln w="34925">
              <a:solidFill>
                <a:schemeClr val="accent5">
                  <a:lumMod val="20000"/>
                  <a:lumOff val="80000"/>
                </a:schemeClr>
              </a:solidFill>
              <a:prstDash val="dash"/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477000" y="4652963"/>
              <a:ext cx="1192213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 flow</a:t>
              </a:r>
              <a:endParaRPr kumimoji="0" lang="bg-BG" sz="2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36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1143000"/>
          </a:xfrm>
        </p:spPr>
        <p:txBody>
          <a:bodyPr/>
          <a:lstStyle/>
          <a:p>
            <a:r>
              <a:rPr lang="en-US" dirty="0"/>
              <a:t>Test Driven Development (TDD)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331913" y="1341438"/>
            <a:ext cx="6737350" cy="5040312"/>
            <a:chOff x="1331913" y="1341438"/>
            <a:chExt cx="6737350" cy="5040312"/>
          </a:xfrm>
        </p:grpSpPr>
        <p:grpSp>
          <p:nvGrpSpPr>
            <p:cNvPr id="18" name="Group 17"/>
            <p:cNvGrpSpPr/>
            <p:nvPr/>
          </p:nvGrpSpPr>
          <p:grpSpPr>
            <a:xfrm>
              <a:off x="1331913" y="1341438"/>
              <a:ext cx="6737350" cy="5040312"/>
              <a:chOff x="1331913" y="1341438"/>
              <a:chExt cx="6737350" cy="50403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344613" y="1341438"/>
                <a:ext cx="6724650" cy="5040312"/>
                <a:chOff x="1344613" y="1341438"/>
                <a:chExt cx="6724650" cy="5040312"/>
              </a:xfrm>
            </p:grpSpPr>
            <p:sp>
              <p:nvSpPr>
                <p:cNvPr id="6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835150" y="2133600"/>
                  <a:ext cx="4535488" cy="49244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en-US" sz="2600" b="1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Pick </a:t>
                  </a:r>
                  <a:r>
                    <a:rPr lang="bg-BG" sz="2600" b="1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а </a:t>
                  </a:r>
                  <a:r>
                    <a:rPr lang="en-US" sz="2600" b="1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test</a:t>
                  </a:r>
                  <a:endParaRPr lang="bg-BG" sz="26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1835150" y="3346585"/>
                  <a:ext cx="4537075" cy="49244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en-US" sz="2600" b="1" dirty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Compile and </a:t>
                  </a:r>
                  <a:r>
                    <a:rPr lang="en-US" sz="26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fail</a:t>
                  </a:r>
                  <a:endParaRPr lang="bg-BG" sz="26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1835150" y="5194300"/>
                  <a:ext cx="4525963" cy="49244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en-US" sz="2600" b="1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Write code to pass test </a:t>
                  </a:r>
                  <a:endParaRPr lang="bg-BG" sz="26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5150" y="3947886"/>
                  <a:ext cx="4543425" cy="49244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en-US" sz="2600" b="1" dirty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Write enough code to compile</a:t>
                  </a:r>
                  <a:endParaRPr lang="bg-BG" sz="26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0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35150" y="4570413"/>
                  <a:ext cx="4537075" cy="49244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en-US" sz="2600" b="1" dirty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Run test and fail</a:t>
                  </a:r>
                  <a:endParaRPr lang="bg-BG" sz="26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835150" y="1412875"/>
                  <a:ext cx="4535488" cy="49244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600" b="1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Create a test</a:t>
                  </a:r>
                  <a:r>
                    <a:rPr lang="bg-BG" sz="2600" b="1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</a:t>
                  </a:r>
                  <a:r>
                    <a:rPr lang="en-US" sz="2600" b="1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list</a:t>
                  </a:r>
                  <a:endParaRPr lang="bg-BG" sz="26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2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1344613" y="2362199"/>
                  <a:ext cx="0" cy="3733799"/>
                </a:xfrm>
                <a:prstGeom prst="line">
                  <a:avLst/>
                </a:prstGeom>
                <a:noFill/>
                <a:ln w="38100">
                  <a:solidFill>
                    <a:schemeClr val="accent5">
                      <a:lumMod val="20000"/>
                      <a:lumOff val="8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6732588" y="1341438"/>
                  <a:ext cx="0" cy="5040312"/>
                </a:xfrm>
                <a:prstGeom prst="line">
                  <a:avLst/>
                </a:prstGeom>
                <a:noFill/>
                <a:ln w="34925">
                  <a:solidFill>
                    <a:schemeClr val="accent5">
                      <a:lumMod val="20000"/>
                      <a:lumOff val="80000"/>
                    </a:schemeClr>
                  </a:solidFill>
                  <a:prstDash val="dash"/>
                  <a:round/>
                  <a:headEnd/>
                  <a:tailEnd type="arrow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6877050" y="5157788"/>
                  <a:ext cx="1192213" cy="9461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lnSpc>
                      <a:spcPct val="100000"/>
                    </a:lnSpc>
                  </a:pPr>
                  <a:r>
                    <a:rPr kumimoji="0" lang="en-US" sz="2800" b="1" dirty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Time flow</a:t>
                  </a:r>
                  <a:endParaRPr kumimoji="0" lang="bg-BG" sz="28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835150" y="2743200"/>
                  <a:ext cx="4535488" cy="49244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en-US" sz="2600" b="1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Write test</a:t>
                  </a:r>
                  <a:endParaRPr lang="bg-BG" sz="26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835150" y="5842000"/>
                  <a:ext cx="4525963" cy="49244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solidFill>
                    <a:schemeClr val="accent5">
                      <a:lumMod val="20000"/>
                      <a:lumOff val="8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lnSpc>
                      <a:spcPct val="100000"/>
                    </a:lnSpc>
                    <a:spcBef>
                      <a:spcPct val="50000"/>
                    </a:spcBef>
                  </a:pPr>
                  <a:r>
                    <a:rPr lang="en-US" sz="2600" b="1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Remove duplication</a:t>
                  </a:r>
                  <a:endParaRPr lang="bg-BG" sz="26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1331913" y="2374900"/>
                <a:ext cx="503237" cy="0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arrow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1331913" y="6083300"/>
              <a:ext cx="503237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014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Driven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find design issues early and avoids rework</a:t>
            </a:r>
          </a:p>
          <a:p>
            <a:r>
              <a:rPr lang="en-US" dirty="0"/>
              <a:t>Writing code to satisfy a test is a focused activity – less chance of error</a:t>
            </a:r>
          </a:p>
          <a:p>
            <a:r>
              <a:rPr lang="en-US" dirty="0"/>
              <a:t>Tests will be more comprehensive than when written after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2133">
            <a:off x="6422146" y="4606904"/>
            <a:ext cx="2217313" cy="197233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08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6614" y="4495800"/>
            <a:ext cx="7469186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sz="5400" dirty="0"/>
              <a:t>Unit Testing </a:t>
            </a:r>
            <a:r>
              <a:rPr lang="en-US" sz="5400" dirty="0" smtClean="0"/>
              <a:t>Frameworks</a:t>
            </a:r>
            <a:endParaRPr lang="bg-BG" sz="5400" dirty="0"/>
          </a:p>
        </p:txBody>
      </p:sp>
      <p:pic>
        <p:nvPicPr>
          <p:cNvPr id="3074" name="Picture 2" descr="http://blogs.msdn.com/blogfiles/willy-peter_schaub/WindowsLiveWriter/VSTSRangerProjectsBranchingGuidanceII_8294/CLIPART_OF_15186_SM_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963971">
            <a:off x="5054981" y="1325926"/>
            <a:ext cx="3048000" cy="2487805"/>
          </a:xfrm>
          <a:prstGeom prst="roundRect">
            <a:avLst>
              <a:gd name="adj" fmla="val 5039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qbssoftware.com/images/special/VSTS_Overvi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6677">
            <a:off x="975281" y="1450187"/>
            <a:ext cx="3965972" cy="2440879"/>
          </a:xfrm>
          <a:prstGeom prst="roundRect">
            <a:avLst>
              <a:gd name="adj" fmla="val 5400"/>
            </a:avLst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79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JUnit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The </a:t>
            </a:r>
            <a:r>
              <a:rPr lang="en-US" dirty="0"/>
              <a:t>first popular unit testing framework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Based on Java, written by </a:t>
            </a:r>
            <a:r>
              <a:rPr lang="en-US" u="sng" dirty="0">
                <a:effectLst/>
                <a:hlinkClick r:id="rId2" tooltip="Kent Beck"/>
              </a:rPr>
              <a:t>Kent Beck</a:t>
            </a:r>
            <a:r>
              <a:rPr lang="en-US" dirty="0">
                <a:effectLst/>
              </a:rPr>
              <a:t> &amp; Co.</a:t>
            </a:r>
            <a:endParaRPr lang="en-US" dirty="0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Similar frameworks have been developed for a broad range of computer languages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NUnit</a:t>
            </a:r>
            <a:r>
              <a:rPr lang="en-US" dirty="0"/>
              <a:t> – for C# and all .NET languages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cppUnit, jsUnit, PhpUnit, PerlUnit, ...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Visual Studio Team Test (VSTT)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Developed by Microsoft, integrated in VS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10" descr="http://myconsent.com/images/junit-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015408"/>
            <a:ext cx="1102561" cy="586469"/>
          </a:xfrm>
          <a:prstGeom prst="roundRect">
            <a:avLst>
              <a:gd name="adj" fmla="val 3976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www.edsquared.com/content/binary/WindowsLiveWriter/EntertheCoolestTeamSystemGadgetContest_11622/VisualStudioTeamSystemLogo_3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97" y="5105400"/>
            <a:ext cx="1122464" cy="648637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4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7407" y="1066800"/>
            <a:ext cx="7469186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sz="5400" dirty="0" smtClean="0"/>
              <a:t>Visual Studio Team Test</a:t>
            </a:r>
            <a:br>
              <a:rPr lang="en-US" sz="5400" dirty="0" smtClean="0"/>
            </a:br>
            <a:r>
              <a:rPr lang="en-US" sz="5400" dirty="0" smtClean="0"/>
              <a:t>(VSTT)</a:t>
            </a:r>
            <a:endParaRPr lang="bg-BG" sz="5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95600"/>
            <a:ext cx="7505447" cy="203220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1.bp.blogspot.com/-bgvrnHO4Z0c/TXgSFmVpYWI/AAAAAAAAAPQ/ymGHZ4uxFZg/s1600/studnet-testing3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93" y="4267200"/>
            <a:ext cx="3188507" cy="212870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vuuch.com/wp-content/uploads/2010/09/testing-testing-12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126362"/>
            <a:ext cx="2293988" cy="127443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4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7239000" cy="990600"/>
          </a:xfrm>
        </p:spPr>
        <p:txBody>
          <a:bodyPr/>
          <a:lstStyle/>
          <a:p>
            <a:r>
              <a:rPr lang="en-US" dirty="0"/>
              <a:t>Visual Studio Team Test –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Team Test (VSTT) is very well integrated with Visual Studio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test projects and unit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Execute unit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View execution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View code coverage</a:t>
            </a:r>
          </a:p>
          <a:p>
            <a:pPr>
              <a:lnSpc>
                <a:spcPct val="100000"/>
              </a:lnSpc>
            </a:pPr>
            <a:r>
              <a:rPr lang="en-US" dirty="0"/>
              <a:t>Located in the assembly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Microsoft.VisualStudio.QualityTools.UnitTestFramework.dll</a:t>
            </a: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 descr="http://www.christiano.ch/wordpress/wp-content/uploads/2010/02/Logo_MS_Visual_Studio_20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8" t="-10035" r="-4673" b="-10374"/>
          <a:stretch/>
        </p:blipFill>
        <p:spPr bwMode="auto">
          <a:xfrm>
            <a:off x="5181600" y="3200400"/>
            <a:ext cx="3132322" cy="1348442"/>
          </a:xfrm>
          <a:prstGeom prst="roundRect">
            <a:avLst>
              <a:gd name="adj" fmla="val 3125"/>
            </a:avLst>
          </a:prstGeom>
          <a:solidFill>
            <a:srgbClr val="FFFFFF"/>
          </a:solidFill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194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990600"/>
          </a:xfrm>
        </p:spPr>
        <p:txBody>
          <a:bodyPr/>
          <a:lstStyle/>
          <a:p>
            <a:r>
              <a:rPr lang="en-US" spc="-40" dirty="0"/>
              <a:t>Visual Studio Team Test – 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Test code is annotated using custom attributes:</a:t>
            </a:r>
          </a:p>
          <a:p>
            <a:pPr lvl="1">
              <a:lnSpc>
                <a:spcPct val="100000"/>
              </a:lnSpc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[TestClass]</a:t>
            </a:r>
            <a:r>
              <a:rPr lang="en-US" sz="2800" dirty="0"/>
              <a:t> – denotes a class holding unit tests</a:t>
            </a:r>
          </a:p>
          <a:p>
            <a:pPr lvl="1">
              <a:lnSpc>
                <a:spcPct val="100000"/>
              </a:lnSpc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[TestMethod]</a:t>
            </a:r>
            <a:r>
              <a:rPr lang="en-US" sz="2800" dirty="0"/>
              <a:t> – denotes a unit test method</a:t>
            </a:r>
          </a:p>
          <a:p>
            <a:pPr lvl="1">
              <a:lnSpc>
                <a:spcPct val="100000"/>
              </a:lnSpc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[ExpectedException]</a:t>
            </a:r>
            <a:r>
              <a:rPr lang="en-US" sz="2800" dirty="0"/>
              <a:t> – test causes an exception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[Timeout]</a:t>
            </a:r>
            <a:r>
              <a:rPr lang="en-US" sz="2800" dirty="0"/>
              <a:t> – sets a timeout for test execution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[Ignore]</a:t>
            </a:r>
            <a:r>
              <a:rPr lang="en-US" sz="2800" dirty="0"/>
              <a:t> – temporary ignored test case</a:t>
            </a:r>
          </a:p>
          <a:p>
            <a:pPr lvl="1">
              <a:lnSpc>
                <a:spcPct val="100000"/>
              </a:lnSpc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[ClassInitialize]</a:t>
            </a:r>
            <a:r>
              <a:rPr lang="en-US" sz="2800" noProof="1"/>
              <a:t>,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[ClassCleanup]</a:t>
            </a:r>
            <a:r>
              <a:rPr lang="en-US" sz="2800" noProof="1"/>
              <a:t> </a:t>
            </a:r>
            <a:r>
              <a:rPr lang="en-US" sz="2800" dirty="0"/>
              <a:t>– setup / cleanup logic for the testing class</a:t>
            </a:r>
          </a:p>
          <a:p>
            <a:pPr lvl="1">
              <a:lnSpc>
                <a:spcPct val="100000"/>
              </a:lnSpc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[TestInitialize]</a:t>
            </a:r>
            <a:r>
              <a:rPr lang="en-US" sz="2800" noProof="1"/>
              <a:t>,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[TestCleanup]</a:t>
            </a:r>
            <a:r>
              <a:rPr lang="en-US" sz="2800" noProof="1"/>
              <a:t> </a:t>
            </a:r>
            <a:r>
              <a:rPr lang="en-US" sz="2800" dirty="0"/>
              <a:t>– setup / cleanup logic for each test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5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76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Unit Testing</a:t>
            </a:r>
            <a:r>
              <a:rPr lang="en-US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Code </a:t>
            </a:r>
            <a:r>
              <a:rPr lang="en-US" dirty="0"/>
              <a:t>and Test vs. Test Driven Development</a:t>
            </a:r>
            <a:endParaRPr lang="en-US" dirty="0" smtClean="0"/>
          </a:p>
          <a:p>
            <a:pPr>
              <a:lnSpc>
                <a:spcPct val="100000"/>
              </a:lnSpc>
              <a:tabLst>
                <a:tab pos="406400" algn="l"/>
              </a:tabLst>
            </a:pPr>
            <a:r>
              <a:rPr lang="en-US" dirty="0" smtClean="0"/>
              <a:t>Unit </a:t>
            </a:r>
            <a:r>
              <a:rPr lang="en-US" dirty="0"/>
              <a:t>testing </a:t>
            </a:r>
            <a:r>
              <a:rPr lang="en-US" dirty="0" smtClean="0"/>
              <a:t>Frameworks</a:t>
            </a:r>
          </a:p>
          <a:p>
            <a:pPr lvl="1">
              <a:lnSpc>
                <a:spcPct val="100000"/>
              </a:lnSpc>
              <a:tabLst>
                <a:tab pos="406400" algn="l"/>
              </a:tabLst>
            </a:pPr>
            <a:r>
              <a:rPr lang="en-US" sz="3200" dirty="0" smtClean="0"/>
              <a:t>Visual </a:t>
            </a:r>
            <a:r>
              <a:rPr lang="en-US" sz="3200" dirty="0"/>
              <a:t>Studio Team </a:t>
            </a:r>
            <a:r>
              <a:rPr lang="en-US" sz="3200" dirty="0" smtClean="0"/>
              <a:t>Test</a:t>
            </a:r>
          </a:p>
          <a:p>
            <a:pPr lvl="1">
              <a:lnSpc>
                <a:spcPct val="100000"/>
              </a:lnSpc>
              <a:tabLst>
                <a:tab pos="406400" algn="l"/>
              </a:tabLst>
            </a:pPr>
            <a:r>
              <a:rPr lang="en-US" sz="3200" dirty="0" smtClean="0"/>
              <a:t>Nunit</a:t>
            </a:r>
          </a:p>
          <a:p>
            <a:pPr lvl="1">
              <a:lnSpc>
                <a:spcPct val="100000"/>
              </a:lnSpc>
              <a:tabLst>
                <a:tab pos="406400" algn="l"/>
              </a:tabLst>
            </a:pPr>
            <a:r>
              <a:rPr lang="en-US" sz="3200" dirty="0" smtClean="0"/>
              <a:t>Gallio</a:t>
            </a:r>
          </a:p>
          <a:p>
            <a:pPr>
              <a:lnSpc>
                <a:spcPct val="100000"/>
              </a:lnSpc>
              <a:tabLst>
                <a:tab pos="406400" algn="l"/>
              </a:tabLst>
            </a:pPr>
            <a:r>
              <a:rPr lang="en-US" dirty="0"/>
              <a:t>Unit Testing Best </a:t>
            </a:r>
            <a:r>
              <a:rPr lang="en-US" dirty="0" smtClean="0"/>
              <a:t>Practices</a:t>
            </a:r>
            <a:endParaRPr lang="bg-BG" dirty="0"/>
          </a:p>
        </p:txBody>
      </p:sp>
      <p:pic>
        <p:nvPicPr>
          <p:cNvPr id="4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081" y="3051544"/>
            <a:ext cx="2641332" cy="1752601"/>
          </a:xfrm>
          <a:prstGeom prst="roundRect">
            <a:avLst>
              <a:gd name="adj" fmla="val 6048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295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Predicate</a:t>
            </a:r>
            <a:r>
              <a:rPr lang="en-US" dirty="0"/>
              <a:t> is a true / false statement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Assertion</a:t>
            </a:r>
            <a:r>
              <a:rPr lang="en-US" dirty="0"/>
              <a:t> is a predicate placed in a program code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Indicates that the developer thinks that the predicate is always true at that place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an assertion fails, the method call does not return and an error is reported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5707559"/>
            <a:ext cx="7772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expectedValue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actualValue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message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342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Assertions</a:t>
            </a:r>
            <a:endParaRPr lang="bg-BG" dirty="0"/>
          </a:p>
        </p:txBody>
      </p:sp>
      <p:sp>
        <p:nvSpPr>
          <p:cNvPr id="74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Assertions </a:t>
            </a:r>
            <a:r>
              <a:rPr lang="en-US" sz="3000" dirty="0"/>
              <a:t>check condition and throw exception if condition is not satisfied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Comparing values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AreEqual(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expected value, calculated value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,message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])</a:t>
            </a:r>
            <a:r>
              <a:rPr lang="en-US" dirty="0" smtClean="0"/>
              <a:t> – compare two values for equality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Comparing objects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AreSame(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expected object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current object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[,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])</a:t>
            </a:r>
            <a:r>
              <a:rPr lang="en-US" noProof="1" smtClean="0"/>
              <a:t> </a:t>
            </a:r>
            <a:r>
              <a:rPr lang="en-US" dirty="0" smtClean="0"/>
              <a:t>– compares object references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34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Assertions (2)</a:t>
            </a:r>
            <a:endParaRPr lang="bg-BG" dirty="0"/>
          </a:p>
        </p:txBody>
      </p:sp>
      <p:sp>
        <p:nvSpPr>
          <p:cNvPr id="765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Checking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/>
              <a:t> value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IsNull(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[,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])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IsNotNull(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[,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])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Conditions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IsTrue(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IsFalse(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Forced </a:t>
            </a:r>
            <a:r>
              <a:rPr lang="en-US" dirty="0"/>
              <a:t>test fail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Fail(</a:t>
            </a:r>
            <a:r>
              <a:rPr lang="en-US" i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Fig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7"/>
          <a:stretch/>
        </p:blipFill>
        <p:spPr bwMode="auto">
          <a:xfrm>
            <a:off x="5257800" y="3810000"/>
            <a:ext cx="3157182" cy="1657351"/>
          </a:xfrm>
          <a:prstGeom prst="roundRect">
            <a:avLst>
              <a:gd name="adj" fmla="val 7588"/>
            </a:avLst>
          </a:prstGeom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2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A Pattern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Arrange</a:t>
            </a:r>
            <a:r>
              <a:rPr lang="en-US" sz="3000" dirty="0"/>
              <a:t> all necessary preconditions and </a:t>
            </a:r>
            <a:r>
              <a:rPr lang="en-US" sz="3000" dirty="0" smtClean="0"/>
              <a:t>inputs</a:t>
            </a:r>
            <a:endParaRPr lang="en-US" sz="3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</a:t>
            </a:r>
            <a:r>
              <a:rPr lang="en-US" sz="3000" dirty="0"/>
              <a:t> on the object or method under </a:t>
            </a:r>
            <a:r>
              <a:rPr lang="en-US" sz="3000" dirty="0" smtClean="0"/>
              <a:t>test</a:t>
            </a:r>
            <a:endParaRPr lang="en-US" sz="3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</a:t>
            </a:r>
            <a:r>
              <a:rPr lang="en-US" sz="3000" dirty="0"/>
              <a:t> that the expected </a:t>
            </a:r>
            <a:r>
              <a:rPr lang="en-US" sz="3000" dirty="0" smtClean="0"/>
              <a:t>results </a:t>
            </a:r>
            <a:r>
              <a:rPr lang="en-US" sz="3000" dirty="0"/>
              <a:t>have </a:t>
            </a:r>
            <a:r>
              <a:rPr lang="en-US" sz="3000" dirty="0" smtClean="0"/>
              <a:t>occurred</a:t>
            </a:r>
            <a:endParaRPr lang="en-US" sz="30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5800" y="2971800"/>
            <a:ext cx="7772400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[TestMethod]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TestDeposit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BanckAccount account = new BanckAccount();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account.Deposit(125.0);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account.Deposit(25.0);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Assert.AreEqual(150.0, account.Balance,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"Balance is wrong.");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Shows what percent of the code we’ve covered</a:t>
            </a:r>
          </a:p>
          <a:p>
            <a:r>
              <a:rPr lang="en-US" dirty="0" smtClean="0"/>
              <a:t>We may have pointless unit tests that are calculated in the code coverage</a:t>
            </a:r>
          </a:p>
          <a:p>
            <a:r>
              <a:rPr lang="en-US" dirty="0" smtClean="0"/>
              <a:t>70-80% of coverage is excellent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18935" y="3641535"/>
            <a:ext cx="7248525" cy="1409700"/>
            <a:chOff x="762000" y="3762517"/>
            <a:chExt cx="7248525" cy="1409700"/>
          </a:xfrm>
          <a:effectLst>
            <a:glow rad="101600">
              <a:schemeClr val="tx1">
                <a:alpha val="60000"/>
              </a:schemeClr>
            </a:glow>
          </a:effectLst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762517"/>
              <a:ext cx="7248525" cy="1409700"/>
            </a:xfrm>
            <a:prstGeom prst="roundRect">
              <a:avLst>
                <a:gd name="adj" fmla="val 763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6410325" y="4391167"/>
              <a:ext cx="1447800" cy="781050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Example</a:t>
            </a:r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536575" y="1076265"/>
            <a:ext cx="7997826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Account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balance;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Deposit(decimal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this.balance += amount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Withdraw(decimal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this.balance -= amount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TransferFunds(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 destination,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…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Balance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Example (2)</a:t>
            </a:r>
          </a:p>
        </p:txBody>
      </p:sp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533400" y="1196975"/>
            <a:ext cx="8077200" cy="51552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Microsoft.VisualStudio.TestTools.UnitTesting;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TestClass]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AccountTest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TestMethod]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TransferFunds()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Account source = new Account();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source.Deposit(200.00M);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Account dest = new Account();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dest.Deposit(150.00M);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source.TransferFunds(dest,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100.00M);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Assert.AreEqual(250.00M,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dest.Balance);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Assert.AreEqual(100.00M,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source.Balance);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6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Screenshot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0150"/>
            <a:ext cx="8167598" cy="5200650"/>
          </a:xfrm>
          <a:prstGeom prst="roundRect">
            <a:avLst>
              <a:gd name="adj" fmla="val 4871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0365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53001"/>
            <a:ext cx="7924800" cy="685800"/>
          </a:xfrm>
        </p:spPr>
        <p:txBody>
          <a:bodyPr/>
          <a:lstStyle/>
          <a:p>
            <a:r>
              <a:rPr lang="en-US" dirty="0" smtClean="0"/>
              <a:t>Visual Studio Team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78263"/>
            <a:ext cx="5093984" cy="324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3" y="478263"/>
            <a:ext cx="3391817" cy="3428190"/>
          </a:xfrm>
          <a:prstGeom prst="roundRect">
            <a:avLst>
              <a:gd name="adj" fmla="val 2591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19756031" lon="21301027" rev="709954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www.christiano.ch/wordpress/wp-content/uploads/2010/02/Logo_MS_Visual_Studio_20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8" t="-10035" r="-4673" b="-10374"/>
          <a:stretch/>
        </p:blipFill>
        <p:spPr bwMode="auto">
          <a:xfrm rot="311698">
            <a:off x="2526681" y="2620717"/>
            <a:ext cx="4107305" cy="1768165"/>
          </a:xfrm>
          <a:prstGeom prst="roundRect">
            <a:avLst>
              <a:gd name="adj" fmla="val 14863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507042" lon="20838097" rev="857774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312529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200400"/>
            <a:ext cx="2438400" cy="685800"/>
          </a:xfrm>
        </p:spPr>
        <p:txBody>
          <a:bodyPr/>
          <a:lstStyle/>
          <a:p>
            <a:r>
              <a:rPr lang="en-US" dirty="0" err="1" smtClean="0"/>
              <a:t>NUnit</a:t>
            </a:r>
            <a:endParaRPr lang="en-US" dirty="0"/>
          </a:p>
        </p:txBody>
      </p:sp>
      <p:pic>
        <p:nvPicPr>
          <p:cNvPr id="11266" name="Picture 2" descr="C:\Users\ogeorgiev\Desktop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838200"/>
            <a:ext cx="2105025" cy="1114425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ogeorgiev\Desktop\run-nuni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31988"/>
            <a:ext cx="5129632" cy="3478212"/>
          </a:xfrm>
          <a:prstGeom prst="roundRect">
            <a:avLst>
              <a:gd name="adj" fmla="val 4148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5618946"/>
            <a:ext cx="7848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http://www.nunit.org/index.php?p=download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9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0" y="5105400"/>
            <a:ext cx="7620000" cy="990600"/>
          </a:xfrm>
        </p:spPr>
        <p:txBody>
          <a:bodyPr/>
          <a:lstStyle/>
          <a:p>
            <a:r>
              <a:rPr lang="en-US" dirty="0" smtClean="0"/>
              <a:t>What is Unit Testing?</a:t>
            </a:r>
            <a:endParaRPr lang="en-US" dirty="0"/>
          </a:p>
        </p:txBody>
      </p:sp>
      <p:pic>
        <p:nvPicPr>
          <p:cNvPr id="1026" name="Picture 2" descr="http://leonmeijer.nl/images/leonmeijer_nl/WindowsLiveWriter/TestdrivendevelopmentUni.NETwhatsallthis_D86E/sw_testing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6274" y="1371600"/>
            <a:ext cx="4864126" cy="3214576"/>
          </a:xfrm>
          <a:prstGeom prst="roundRect">
            <a:avLst>
              <a:gd name="adj" fmla="val 279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6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code is annotated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custom attributes</a:t>
            </a:r>
          </a:p>
          <a:p>
            <a:pPr>
              <a:lnSpc>
                <a:spcPct val="100000"/>
              </a:lnSpc>
            </a:pPr>
            <a:r>
              <a:rPr lang="en-US" dirty="0"/>
              <a:t>Test code contains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assertions</a:t>
            </a:r>
          </a:p>
          <a:p>
            <a:pPr>
              <a:lnSpc>
                <a:spcPct val="100000"/>
              </a:lnSpc>
            </a:pPr>
            <a:r>
              <a:rPr lang="en-US" dirty="0"/>
              <a:t>Tests organized 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assemblies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</a:t>
            </a:r>
            <a:r>
              <a:rPr lang="en-US" dirty="0"/>
              <a:t>execution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GUI: nunit-gui.exe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Console: </a:t>
            </a:r>
            <a:r>
              <a:rPr lang="en-US" dirty="0" smtClean="0"/>
              <a:t>nunit-console.exe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375109"/>
            <a:ext cx="3068588" cy="1568491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56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</a:t>
            </a:r>
            <a:r>
              <a:rPr lang="en-US" dirty="0" smtClean="0"/>
              <a:t>Features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NUnit</a:t>
            </a:r>
            <a:r>
              <a:rPr lang="en-US" dirty="0" smtClean="0"/>
              <a:t> </a:t>
            </a:r>
            <a:r>
              <a:rPr lang="en-US" dirty="0"/>
              <a:t>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Creating and running tests as </a:t>
            </a:r>
            <a:r>
              <a:rPr lang="en-US" dirty="0" err="1"/>
              <a:t>NUnit</a:t>
            </a:r>
            <a:r>
              <a:rPr lang="en-US" dirty="0"/>
              <a:t> Test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Visual Studio </a:t>
            </a: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015232" cy="2438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61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[TestFixture]</a:t>
            </a:r>
            <a:r>
              <a:rPr lang="en-US" dirty="0"/>
              <a:t> – Marks a class that contains tests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Should be a public class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[Test] </a:t>
            </a:r>
            <a:r>
              <a:rPr lang="en-US" dirty="0"/>
              <a:t>– Marks a method as an unit test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[TestFixtureSetUp] </a:t>
            </a:r>
            <a:r>
              <a:rPr lang="en-US" dirty="0"/>
              <a:t>– Indicate a setup method that will be ran once before all other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Called before the tests are </a:t>
            </a:r>
            <a:r>
              <a:rPr lang="en-US" dirty="0" smtClean="0"/>
              <a:t>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</a:t>
            </a:r>
            <a:r>
              <a:rPr lang="en-US" dirty="0" smtClean="0"/>
              <a:t>Attributes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[TestFixtureTearDown] </a:t>
            </a:r>
            <a:r>
              <a:rPr lang="en-US" dirty="0"/>
              <a:t>– Indicate a tear down method that will be ran once after all other tests have run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Called after all the tests have </a:t>
            </a:r>
            <a:r>
              <a:rPr lang="en-US" dirty="0" smtClean="0"/>
              <a:t>finished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SetUp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]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indicates </a:t>
            </a:r>
            <a:r>
              <a:rPr lang="en-US" dirty="0"/>
              <a:t>a setup method that should be ran before each of the tests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[TearDown] </a:t>
            </a:r>
            <a:r>
              <a:rPr lang="en-US" dirty="0"/>
              <a:t>– </a:t>
            </a:r>
            <a:r>
              <a:rPr lang="en-US" dirty="0" smtClean="0"/>
              <a:t>used </a:t>
            </a:r>
            <a:r>
              <a:rPr lang="en-US" dirty="0"/>
              <a:t>to indicate a tear down that method should be ran after each of the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4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</a:t>
            </a:r>
            <a:r>
              <a:rPr lang="en-US" dirty="0" smtClean="0"/>
              <a:t>Attributes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[ExpectedException(typeof(Exception))]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When </a:t>
            </a:r>
            <a:r>
              <a:rPr lang="en-US" sz="2800" dirty="0"/>
              <a:t>you expect an exception to be thrown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Will only pass if exception type was thrown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[Ignore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("Not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ready for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primetime")]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Indicates </a:t>
            </a:r>
            <a:r>
              <a:rPr lang="en-US" dirty="0"/>
              <a:t>test that is not ready, or should not be </a:t>
            </a:r>
            <a:r>
              <a:rPr lang="en-US" dirty="0" smtClean="0"/>
              <a:t>run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43400"/>
            <a:ext cx="2857688" cy="2143266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6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Assertions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NUnit.Framework.Assert</a:t>
            </a:r>
            <a:r>
              <a:rPr lang="en-US" dirty="0"/>
              <a:t> class</a:t>
            </a:r>
          </a:p>
          <a:p>
            <a:pPr>
              <a:lnSpc>
                <a:spcPct val="100000"/>
              </a:lnSpc>
            </a:pPr>
            <a:r>
              <a:rPr lang="en-US" dirty="0"/>
              <a:t>Assertions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 condition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throw exception</a:t>
            </a:r>
            <a:r>
              <a:rPr lang="en-US" dirty="0"/>
              <a:t> if condition is not satisfied</a:t>
            </a:r>
          </a:p>
          <a:p>
            <a:pPr>
              <a:lnSpc>
                <a:spcPct val="100000"/>
              </a:lnSpc>
            </a:pPr>
            <a:r>
              <a:rPr lang="en-US" dirty="0"/>
              <a:t>Comparing values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AreEqual(expected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value, calculated value [, message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]) - </a:t>
            </a:r>
            <a:r>
              <a:rPr lang="en-US" dirty="0" smtClean="0"/>
              <a:t>compare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2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</a:t>
            </a:r>
            <a:r>
              <a:rPr lang="en-US" dirty="0" smtClean="0"/>
              <a:t>Assertions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Comparing objects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IsNull(object [, message])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IsNotNull(object [, message])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AreSame(expected object, current object [,message]) </a:t>
            </a:r>
            <a:r>
              <a:rPr lang="en-US" dirty="0" smtClean="0"/>
              <a:t>– </a:t>
            </a:r>
            <a:r>
              <a:rPr lang="en-US" dirty="0"/>
              <a:t>compare object </a:t>
            </a:r>
            <a:r>
              <a:rPr lang="en-US" dirty="0" smtClean="0"/>
              <a:t>references</a:t>
            </a:r>
          </a:p>
          <a:p>
            <a:pPr>
              <a:lnSpc>
                <a:spcPct val="100000"/>
              </a:lnSpc>
            </a:pPr>
            <a:r>
              <a:rPr lang="fr-FR" dirty="0"/>
              <a:t>Conditions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IsTrue(condition)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IsFalse(condition)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6626" name="Picture 2" descr="C:\Users\ogeorgiev\Desktop\321px-Terrestrial_globe.svg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114800"/>
            <a:ext cx="2430340" cy="23622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11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Assertions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Forced test fail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Fail()</a:t>
            </a:r>
          </a:p>
          <a:p>
            <a:pPr>
              <a:lnSpc>
                <a:spcPct val="100000"/>
              </a:lnSpc>
            </a:pPr>
            <a:r>
              <a:rPr lang="en-US" dirty="0"/>
              <a:t>Explicit tests (ignored unless run explicitly)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[TestFixture, Explicit]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[Test, Explicit]</a:t>
            </a:r>
          </a:p>
          <a:p>
            <a:pPr>
              <a:lnSpc>
                <a:spcPct val="100000"/>
              </a:lnSpc>
            </a:pPr>
            <a:r>
              <a:rPr lang="en-US" dirty="0"/>
              <a:t>Categories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[TestFixture, Category("LongRunning")]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[Test, Category("Long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")]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267200"/>
            <a:ext cx="2133600" cy="21336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5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Example: Class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09600" y="1307842"/>
            <a:ext cx="7924800" cy="5016758"/>
          </a:xfrm>
        </p:spPr>
        <p:txBody>
          <a:bodyPr/>
          <a:lstStyle/>
          <a:p>
            <a:r>
              <a:rPr lang="en-US" noProof="1"/>
              <a:t>public class Account</a:t>
            </a:r>
          </a:p>
          <a:p>
            <a:r>
              <a:rPr lang="en-US" noProof="1"/>
              <a:t>  {</a:t>
            </a:r>
          </a:p>
          <a:p>
            <a:r>
              <a:rPr lang="en-US" noProof="1"/>
              <a:t>    private float balance;</a:t>
            </a:r>
          </a:p>
          <a:p>
            <a:r>
              <a:rPr lang="en-US" noProof="1"/>
              <a:t>    public void Deposit(float amount)</a:t>
            </a:r>
          </a:p>
          <a:p>
            <a:r>
              <a:rPr lang="en-US" noProof="1"/>
              <a:t>    {</a:t>
            </a:r>
          </a:p>
          <a:p>
            <a:r>
              <a:rPr lang="en-US" noProof="1"/>
              <a:t>      balance+=amount;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    public void Withdraw(float amount)</a:t>
            </a:r>
          </a:p>
          <a:p>
            <a:r>
              <a:rPr lang="en-US" noProof="1"/>
              <a:t>    {</a:t>
            </a:r>
          </a:p>
          <a:p>
            <a:r>
              <a:rPr lang="en-US" noProof="1"/>
              <a:t>      balance-=amount;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    public void TransferFunds(</a:t>
            </a:r>
          </a:p>
          <a:p>
            <a:r>
              <a:rPr lang="en-US" noProof="1"/>
              <a:t>      Account destination, float amount)</a:t>
            </a:r>
          </a:p>
          <a:p>
            <a:r>
              <a:rPr lang="en-US" noProof="1"/>
              <a:t>    { </a:t>
            </a:r>
            <a:r>
              <a:rPr lang="en-US" noProof="1" smtClean="0"/>
              <a:t>… </a:t>
            </a:r>
            <a:r>
              <a:rPr lang="en-US" noProof="1"/>
              <a:t>}</a:t>
            </a:r>
          </a:p>
          <a:p>
            <a:r>
              <a:rPr lang="en-US" noProof="1"/>
              <a:t>    public float </a:t>
            </a:r>
            <a:r>
              <a:rPr lang="en-US" noProof="1" smtClean="0"/>
              <a:t>Balance </a:t>
            </a:r>
            <a:r>
              <a:rPr lang="en-US" noProof="1"/>
              <a:t>{ </a:t>
            </a:r>
            <a:r>
              <a:rPr lang="en-US" noProof="1" smtClean="0"/>
              <a:t>get { </a:t>
            </a:r>
            <a:r>
              <a:rPr lang="en-US" noProof="1"/>
              <a:t>return balance</a:t>
            </a:r>
            <a:r>
              <a:rPr lang="en-US" noProof="1" smtClean="0"/>
              <a:t>; } </a:t>
            </a:r>
            <a:r>
              <a:rPr lang="en-US" noProof="1"/>
              <a:t>}</a:t>
            </a:r>
          </a:p>
          <a:p>
            <a:r>
              <a:rPr lang="en-US" noProof="1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38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75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Example: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09600" y="1067514"/>
            <a:ext cx="7924800" cy="5333286"/>
          </a:xfrm>
        </p:spPr>
        <p:txBody>
          <a:bodyPr/>
          <a:lstStyle/>
          <a:p>
            <a:r>
              <a:rPr lang="en-US" noProof="1"/>
              <a:t>using NUnit.Framework;</a:t>
            </a:r>
          </a:p>
          <a:p>
            <a:endParaRPr lang="en-US" noProof="1"/>
          </a:p>
          <a:p>
            <a:r>
              <a:rPr lang="en-US" noProof="1"/>
              <a:t>[TestFixture]</a:t>
            </a:r>
          </a:p>
          <a:p>
            <a:r>
              <a:rPr lang="en-US" noProof="1"/>
              <a:t>public class AccountTest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  [Test]</a:t>
            </a:r>
          </a:p>
          <a:p>
            <a:r>
              <a:rPr lang="en-US" noProof="1"/>
              <a:t>    public void TransferFunds()</a:t>
            </a:r>
          </a:p>
          <a:p>
            <a:r>
              <a:rPr lang="en-US" noProof="1"/>
              <a:t>    {</a:t>
            </a:r>
          </a:p>
          <a:p>
            <a:r>
              <a:rPr lang="en-US" noProof="1"/>
              <a:t>        Account source = new Account();</a:t>
            </a:r>
          </a:p>
          <a:p>
            <a:r>
              <a:rPr lang="en-US" noProof="1"/>
              <a:t>        source.Deposit(200.00F);</a:t>
            </a:r>
          </a:p>
          <a:p>
            <a:r>
              <a:rPr lang="en-US" noProof="1"/>
              <a:t>        Account dest = new Account();</a:t>
            </a:r>
          </a:p>
          <a:p>
            <a:r>
              <a:rPr lang="en-US" noProof="1"/>
              <a:t>        dest.Deposit(150.00F);</a:t>
            </a:r>
          </a:p>
          <a:p>
            <a:r>
              <a:rPr lang="en-US" noProof="1"/>
              <a:t>        source.TransferFunds(dest, 100.00F);</a:t>
            </a:r>
          </a:p>
          <a:p>
            <a:r>
              <a:rPr lang="en-US" noProof="1"/>
              <a:t>        Assert.AreEqual(250.00F, dest.Balance);</a:t>
            </a:r>
          </a:p>
          <a:p>
            <a:r>
              <a:rPr lang="en-US" noProof="1"/>
              <a:t>        Assert.AreEqual(100.00F, source.Balance);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39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99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1438"/>
            <a:ext cx="6478588" cy="909637"/>
          </a:xfrm>
        </p:spPr>
        <p:txBody>
          <a:bodyPr/>
          <a:lstStyle/>
          <a:p>
            <a:r>
              <a:rPr lang="en-US" dirty="0" smtClean="0"/>
              <a:t>Unit Test – Definition</a:t>
            </a:r>
            <a:endParaRPr lang="bg-BG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>
          <a:xfrm>
            <a:off x="989014" y="1349379"/>
            <a:ext cx="7164386" cy="2232021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A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unit test </a:t>
            </a:r>
            <a:r>
              <a:rPr lang="en-US" noProof="1" smtClean="0">
                <a:solidFill>
                  <a:schemeClr val="tx1">
                    <a:lumMod val="20000"/>
                    <a:lumOff val="80000"/>
                  </a:schemeClr>
                </a:solidFill>
                <a:cs typeface="Consolas" pitchFamily="49" charset="0"/>
              </a:rPr>
              <a:t>is a piece of code written by a developer that exercises a very small, specific area of functionality of the code being tested.</a:t>
            </a:r>
            <a:endParaRPr lang="bg-BG" noProof="1">
              <a:solidFill>
                <a:schemeClr val="tx1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838200" y="4141720"/>
            <a:ext cx="7632700" cy="225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“Program testing can be used to show the presence of bugs, but never to show their absence</a:t>
            </a:r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!”</a:t>
            </a:r>
          </a:p>
          <a:p>
            <a:pPr algn="r" eaLnBrk="1" hangingPunct="1">
              <a:lnSpc>
                <a:spcPct val="100000"/>
              </a:lnSpc>
              <a:spcBef>
                <a:spcPct val="40000"/>
              </a:spcBef>
            </a:pPr>
            <a:r>
              <a: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Edsger Dijkstra, [1972] </a:t>
            </a:r>
          </a:p>
        </p:txBody>
      </p:sp>
    </p:spTree>
    <p:extLst>
      <p:ext uri="{BB962C8B-B14F-4D97-AF65-F5344CB8AC3E}">
        <p14:creationId xmlns:p14="http://schemas.microsoft.com/office/powerpoint/2010/main" val="88543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&amp; TearDown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Begin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TestFixtureSetUp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SetUp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Call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ExampleTestOne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TearDown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Call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SetUp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Call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ExampleTestTwo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TearDown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TestFixtureTearDown</a:t>
            </a:r>
          </a:p>
          <a:p>
            <a:pPr>
              <a:lnSpc>
                <a:spcPct val="100000"/>
              </a:lnSpc>
            </a:pPr>
            <a:r>
              <a:rPr lang="en-US" dirty="0"/>
              <a:t>End Tests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590800"/>
            <a:ext cx="2743200" cy="21336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1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Screen </a:t>
            </a:r>
            <a:r>
              <a:rPr lang="en-US" dirty="0" smtClean="0"/>
              <a:t>Shots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297" y="1328713"/>
            <a:ext cx="7541406" cy="4962574"/>
          </a:xfrm>
          <a:prstGeom prst="roundRect">
            <a:avLst>
              <a:gd name="adj" fmla="val 3139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Screen </a:t>
            </a:r>
            <a:r>
              <a:rPr lang="en-US" dirty="0" smtClean="0"/>
              <a:t>Shots (2)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297" y="1328713"/>
            <a:ext cx="7541406" cy="4962574"/>
          </a:xfrm>
          <a:prstGeom prst="roundRect">
            <a:avLst>
              <a:gd name="adj" fmla="val 5005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Screen </a:t>
            </a:r>
            <a:r>
              <a:rPr lang="en-US" dirty="0" smtClean="0"/>
              <a:t>Shots (3)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683" y="1218975"/>
            <a:ext cx="7492633" cy="5182049"/>
          </a:xfrm>
          <a:prstGeom prst="roundRect">
            <a:avLst>
              <a:gd name="adj" fmla="val 3489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8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NUnit</a:t>
            </a:r>
            <a:r>
              <a:rPr lang="en-US" dirty="0"/>
              <a:t> – Screen </a:t>
            </a:r>
            <a:r>
              <a:rPr lang="en-US" dirty="0" smtClean="0"/>
              <a:t>Shots (4)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299" y="1020838"/>
            <a:ext cx="8425402" cy="5578323"/>
          </a:xfrm>
          <a:prstGeom prst="roundRect">
            <a:avLst>
              <a:gd name="adj" fmla="val 4217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9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3048000"/>
            <a:ext cx="3276600" cy="685800"/>
          </a:xfrm>
        </p:spPr>
        <p:txBody>
          <a:bodyPr/>
          <a:lstStyle/>
          <a:p>
            <a:r>
              <a:rPr lang="en-US" dirty="0" smtClean="0"/>
              <a:t>Gallio</a:t>
            </a:r>
            <a:endParaRPr lang="en-US" dirty="0"/>
          </a:p>
        </p:txBody>
      </p:sp>
      <p:pic>
        <p:nvPicPr>
          <p:cNvPr id="5123" name="Picture 3" descr="C:\Users\ogeorgiev\Desktop\GALLIO_Screenshots\ssIcar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5204426" cy="38862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geekswithblogs.net/images/geekswithblogs_net/thomasweller/GallioBanner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55234">
            <a:off x="5793022" y="4666952"/>
            <a:ext cx="2876550" cy="904876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98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>
                <a:solidFill>
                  <a:srgbClr val="CCFF33"/>
                </a:solidFill>
              </a:rPr>
              <a:t>The Gallio Automation Platform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Gallio Automation Platform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/>
              <a:t>open, extensible, and neutral system for .NET </a:t>
            </a:r>
            <a:r>
              <a:rPr lang="en-US" dirty="0" smtClean="0"/>
              <a:t>using many </a:t>
            </a:r>
            <a:r>
              <a:rPr lang="en-US" dirty="0"/>
              <a:t>test </a:t>
            </a:r>
            <a:r>
              <a:rPr lang="en-US" dirty="0" smtClean="0"/>
              <a:t>frameworks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Gallio can run tests from </a:t>
            </a:r>
            <a:r>
              <a:rPr lang="en-US" dirty="0" err="1" smtClean="0"/>
              <a:t>MbUnit</a:t>
            </a:r>
            <a:r>
              <a:rPr lang="en-US" dirty="0" smtClean="0"/>
              <a:t>, </a:t>
            </a:r>
            <a:r>
              <a:rPr lang="en-US" dirty="0" err="1"/>
              <a:t>MSTest</a:t>
            </a:r>
            <a:r>
              <a:rPr lang="en-US" dirty="0"/>
              <a:t>, </a:t>
            </a:r>
            <a:r>
              <a:rPr lang="en-US" dirty="0" err="1" smtClean="0"/>
              <a:t>NUnit</a:t>
            </a:r>
            <a:r>
              <a:rPr lang="en-US" dirty="0"/>
              <a:t>, </a:t>
            </a:r>
            <a:r>
              <a:rPr lang="en-US" dirty="0" err="1"/>
              <a:t>xUnit.Net</a:t>
            </a:r>
            <a:r>
              <a:rPr lang="en-US" dirty="0"/>
              <a:t>, </a:t>
            </a:r>
            <a:r>
              <a:rPr lang="en-US" dirty="0" err="1"/>
              <a:t>csUnit</a:t>
            </a:r>
            <a:r>
              <a:rPr lang="en-US" dirty="0"/>
              <a:t>, and </a:t>
            </a:r>
            <a:r>
              <a:rPr lang="en-US" dirty="0" err="1" smtClean="0"/>
              <a:t>RSpec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rovides </a:t>
            </a:r>
            <a:r>
              <a:rPr lang="en-US" dirty="0"/>
              <a:t>a common object model, runtime services and tools (such as test runners)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ay </a:t>
            </a:r>
            <a:r>
              <a:rPr lang="en-US" dirty="0"/>
              <a:t>be leveraged </a:t>
            </a:r>
            <a:r>
              <a:rPr lang="en-US" dirty="0" smtClean="0"/>
              <a:t>by </a:t>
            </a:r>
            <a:r>
              <a:rPr lang="en-US" dirty="0"/>
              <a:t>any number of test </a:t>
            </a:r>
            <a:r>
              <a:rPr lang="en-US" dirty="0" smtClean="0"/>
              <a:t>frameworks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2"/>
              </a:rPr>
              <a:t>www.gallio.org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7878">
            <a:off x="5968457" y="5579778"/>
            <a:ext cx="2724566" cy="89026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Gallio </a:t>
            </a:r>
            <a:r>
              <a:rPr lang="en-US" dirty="0" smtClean="0"/>
              <a:t>includes its own interfaces: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Echo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Command-line runner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Icarus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Windows GUI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2050" name="Picture 2" descr="http://www.gallio.org/screenshots/ssIcaru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51328"/>
            <a:ext cx="4724400" cy="3525671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21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Gallio – Screen Shots</a:t>
            </a:r>
          </a:p>
        </p:txBody>
      </p:sp>
      <p:pic>
        <p:nvPicPr>
          <p:cNvPr id="8194" name="Picture 2" descr="C:\Users\ogeorgiev\Desktop\GALLIO_Screenshots\ssIcaru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228588" cy="46482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Gallio – </a:t>
            </a:r>
            <a:r>
              <a:rPr lang="en-US" dirty="0"/>
              <a:t>Screen </a:t>
            </a:r>
            <a:r>
              <a:rPr lang="en-US" dirty="0" smtClean="0"/>
              <a:t>Shots (2)</a:t>
            </a:r>
            <a:endParaRPr lang="en-US" dirty="0"/>
          </a:p>
        </p:txBody>
      </p:sp>
      <p:pic>
        <p:nvPicPr>
          <p:cNvPr id="7170" name="Picture 2" descr="C:\Users\ogeorgiev\Desktop\GALLIO_Screenshots\ssIcarus2.previe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53200" cy="4890448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0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You have already done unit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Manually, by hand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Manual tests are less efficient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Not structured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Not repeatable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Not on all your code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Not easy to do as it should 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2200" y="3327400"/>
            <a:ext cx="2412510" cy="1905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7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Gallio – </a:t>
            </a:r>
            <a:r>
              <a:rPr lang="en-US" dirty="0"/>
              <a:t>Screen Shots (3)</a:t>
            </a:r>
          </a:p>
        </p:txBody>
      </p:sp>
      <p:pic>
        <p:nvPicPr>
          <p:cNvPr id="6147" name="Picture 3" descr="C:\Users\ogeorgiev\Desktop\GALLIO_Screenshots\EchoCommandLine.previe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89" y="1371600"/>
            <a:ext cx="7029622" cy="4876800"/>
          </a:xfrm>
          <a:prstGeom prst="roundRect">
            <a:avLst>
              <a:gd name="adj" fmla="val 2664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7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Gallio – Screen Shots </a:t>
            </a:r>
            <a:r>
              <a:rPr lang="en-US" dirty="0" smtClean="0"/>
              <a:t>(4)</a:t>
            </a:r>
            <a:endParaRPr lang="en-US" dirty="0"/>
          </a:p>
        </p:txBody>
      </p:sp>
      <p:pic>
        <p:nvPicPr>
          <p:cNvPr id="9218" name="Picture 2" descr="C:\Users\ogeorgiev\Desktop\GALLIO_Screenshots\ReSharperIntegration.previe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0"/>
            <a:ext cx="5029200" cy="4799237"/>
          </a:xfrm>
          <a:prstGeom prst="roundRect">
            <a:avLst>
              <a:gd name="adj" fmla="val 3402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7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Gallio – Screen Shots </a:t>
            </a:r>
            <a:r>
              <a:rPr lang="en-US" dirty="0" smtClean="0"/>
              <a:t>(5)</a:t>
            </a:r>
            <a:endParaRPr lang="en-US" dirty="0"/>
          </a:p>
        </p:txBody>
      </p:sp>
      <p:pic>
        <p:nvPicPr>
          <p:cNvPr id="10243" name="Picture 3" descr="C:\Users\ogeorgiev\Desktop\myfirsttests_icarustestpasses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1570" y="1905000"/>
            <a:ext cx="7484766" cy="3276600"/>
          </a:xfrm>
          <a:prstGeom prst="roundRect">
            <a:avLst>
              <a:gd name="adj" fmla="val 4588"/>
            </a:avLst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0688" y="4716724"/>
            <a:ext cx="5761037" cy="15621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5400" dirty="0"/>
              <a:t>Unit Testing Best Practices</a:t>
            </a:r>
            <a:endParaRPr lang="bg-BG" sz="5400" dirty="0"/>
          </a:p>
        </p:txBody>
      </p:sp>
      <p:pic>
        <p:nvPicPr>
          <p:cNvPr id="7170" name="Picture 2" descr="http://www.datatraverse.com/style/swt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16" y="1143000"/>
            <a:ext cx="4569784" cy="3042170"/>
          </a:xfrm>
          <a:prstGeom prst="roundRect">
            <a:avLst>
              <a:gd name="adj" fmla="val 4085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32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Naming Standards for Unit Tests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test </a:t>
            </a:r>
            <a:r>
              <a:rPr lang="en-US" dirty="0"/>
              <a:t>name should express a </a:t>
            </a:r>
            <a:r>
              <a:rPr lang="en-US" dirty="0" smtClean="0"/>
              <a:t>specific requirement that is tested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Usually prefixed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TestAccountDepositNegativeSum()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The test </a:t>
            </a:r>
            <a:r>
              <a:rPr lang="en-US" dirty="0"/>
              <a:t>name should </a:t>
            </a:r>
            <a:r>
              <a:rPr lang="en-US" dirty="0" smtClean="0"/>
              <a:t>include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Expected input or state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Expected result output or 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Name of the tested method or class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3733800" y="152400"/>
            <a:ext cx="5181600" cy="914400"/>
          </a:xfrm>
        </p:spPr>
        <p:txBody>
          <a:bodyPr/>
          <a:lstStyle/>
          <a:p>
            <a:r>
              <a:rPr lang="en-US" dirty="0"/>
              <a:t>Naming Standards for Unit Tests – Example</a:t>
            </a:r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 marL="290513" indent="-290513">
              <a:lnSpc>
                <a:spcPct val="100000"/>
              </a:lnSpc>
              <a:tabLst>
                <a:tab pos="914400" algn="l"/>
              </a:tabLst>
            </a:pPr>
            <a:r>
              <a:rPr lang="en-US" dirty="0"/>
              <a:t>Given the method:</a:t>
            </a:r>
          </a:p>
          <a:p>
            <a:pPr marL="347663" indent="-347663">
              <a:lnSpc>
                <a:spcPct val="100000"/>
              </a:lnSpc>
              <a:buFontTx/>
              <a:buNone/>
              <a:tabLst>
                <a:tab pos="914400" algn="l"/>
              </a:tabLst>
            </a:pPr>
            <a:endParaRPr lang="en-US" dirty="0"/>
          </a:p>
          <a:p>
            <a:pPr marL="347663" indent="-347663">
              <a:lnSpc>
                <a:spcPct val="100000"/>
              </a:lnSpc>
              <a:buFontTx/>
              <a:buNone/>
              <a:tabLst>
                <a:tab pos="914400" algn="l"/>
              </a:tabLst>
            </a:pPr>
            <a:r>
              <a:rPr lang="en-US" dirty="0"/>
              <a:t>	with requirement to ignore numbers </a:t>
            </a:r>
            <a:r>
              <a:rPr lang="en-US" dirty="0" smtClean="0"/>
              <a:t>greater than </a:t>
            </a:r>
            <a:r>
              <a:rPr lang="en-US" dirty="0"/>
              <a:t>100 in the summing process</a:t>
            </a:r>
          </a:p>
          <a:p>
            <a:pPr marL="290513" indent="-290513">
              <a:lnSpc>
                <a:spcPct val="100000"/>
              </a:lnSpc>
              <a:tabLst>
                <a:tab pos="231775" algn="l"/>
              </a:tabLst>
            </a:pPr>
            <a:r>
              <a:rPr lang="en-US" dirty="0"/>
              <a:t>The test name should be:</a:t>
            </a:r>
          </a:p>
          <a:p>
            <a:pPr marL="357188" indent="-357188">
              <a:lnSpc>
                <a:spcPct val="100000"/>
              </a:lnSpc>
              <a:buFontTx/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TestSum_NumberIgnoredIfGreaterThan100</a:t>
            </a:r>
            <a:endParaRPr lang="en-US" dirty="0"/>
          </a:p>
        </p:txBody>
      </p:sp>
      <p:sp>
        <p:nvSpPr>
          <p:cNvPr id="729092" name="Rectangle 4"/>
          <p:cNvSpPr>
            <a:spLocks noChangeArrowheads="1"/>
          </p:cNvSpPr>
          <p:nvPr/>
        </p:nvSpPr>
        <p:spPr bwMode="auto">
          <a:xfrm>
            <a:off x="761999" y="1931313"/>
            <a:ext cx="75549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Sum(params int[] values)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3505200" y="228600"/>
            <a:ext cx="5410200" cy="914400"/>
          </a:xfrm>
        </p:spPr>
        <p:txBody>
          <a:bodyPr/>
          <a:lstStyle/>
          <a:p>
            <a:r>
              <a:rPr lang="en-US" dirty="0"/>
              <a:t>When Should a Test be Changed or Removed?</a:t>
            </a:r>
          </a:p>
        </p:txBody>
      </p:sp>
      <p:sp>
        <p:nvSpPr>
          <p:cNvPr id="7301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Generally, a passing test should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never</a:t>
            </a:r>
            <a:r>
              <a:rPr lang="en-US" dirty="0"/>
              <a:t> be removed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tests make sure that code changes don’t break working code</a:t>
            </a:r>
          </a:p>
          <a:p>
            <a:pPr>
              <a:lnSpc>
                <a:spcPct val="100000"/>
              </a:lnSpc>
            </a:pPr>
            <a:r>
              <a:rPr lang="en-US" dirty="0"/>
              <a:t>A passing test should only be changed to make it more readable</a:t>
            </a:r>
          </a:p>
          <a:p>
            <a:pPr>
              <a:lnSpc>
                <a:spcPct val="100000"/>
              </a:lnSpc>
            </a:pPr>
            <a:r>
              <a:rPr lang="en-US" dirty="0"/>
              <a:t>When failing tests don’t pass, it usually means there are conflicting requirements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4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228600"/>
            <a:ext cx="5791200" cy="914400"/>
          </a:xfrm>
        </p:spPr>
        <p:txBody>
          <a:bodyPr/>
          <a:lstStyle/>
          <a:p>
            <a:r>
              <a:rPr lang="en-US" dirty="0"/>
              <a:t>When Should a Test be Changed or Removed? (2)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dirty="0"/>
          </a:p>
          <a:p>
            <a:r>
              <a:rPr lang="en-US" dirty="0"/>
              <a:t>New features allows negative numbers</a:t>
            </a:r>
          </a:p>
        </p:txBody>
      </p:sp>
      <p:sp>
        <p:nvSpPr>
          <p:cNvPr id="731140" name="Rectangle 4"/>
          <p:cNvSpPr>
            <a:spLocks noChangeArrowheads="1"/>
          </p:cNvSpPr>
          <p:nvPr/>
        </p:nvSpPr>
        <p:spPr bwMode="auto">
          <a:xfrm>
            <a:off x="682626" y="2084388"/>
            <a:ext cx="7775574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[ExpectedException(typeof(Exception),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Negatives not allowed")]</a:t>
            </a:r>
          </a:p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TestSum_FirstNegativeNumberThrowsException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(-1,1,2);</a:t>
            </a:r>
          </a:p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3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5" name="Rectangle 5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86600" cy="914400"/>
          </a:xfrm>
          <a:noFill/>
          <a:ln/>
        </p:spPr>
        <p:txBody>
          <a:bodyPr/>
          <a:lstStyle/>
          <a:p>
            <a:r>
              <a:rPr lang="en-US" dirty="0"/>
              <a:t>When Should a Test be Changed or Removed? (3)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47800"/>
            <a:ext cx="8569325" cy="5076824"/>
          </a:xfrm>
        </p:spPr>
        <p:txBody>
          <a:bodyPr/>
          <a:lstStyle/>
          <a:p>
            <a:pPr marL="354013" indent="-354013"/>
            <a:r>
              <a:rPr lang="en-US" dirty="0"/>
              <a:t>New developer writes the following test:</a:t>
            </a:r>
          </a:p>
          <a:p>
            <a:pPr marL="354013" indent="-354013">
              <a:buFontTx/>
              <a:buNone/>
            </a:pPr>
            <a:endParaRPr lang="en-US" u="sng" dirty="0"/>
          </a:p>
          <a:p>
            <a:pPr marL="354013" indent="-354013">
              <a:buFontTx/>
              <a:buNone/>
            </a:pPr>
            <a:endParaRPr lang="en-US" u="sng" dirty="0"/>
          </a:p>
          <a:p>
            <a:pPr marL="354013" indent="-354013">
              <a:buFontTx/>
              <a:buNone/>
            </a:pPr>
            <a:endParaRPr lang="en-US" dirty="0"/>
          </a:p>
          <a:p>
            <a:pPr marL="354013" indent="-354013">
              <a:buFontTx/>
              <a:buNone/>
            </a:pPr>
            <a:endParaRPr lang="en-US" dirty="0"/>
          </a:p>
          <a:p>
            <a:pPr marL="354013" indent="-354013"/>
            <a:r>
              <a:rPr lang="en-US" dirty="0"/>
              <a:t>Earlier test fails due to a requirement change</a:t>
            </a:r>
          </a:p>
        </p:txBody>
      </p:sp>
      <p:sp>
        <p:nvSpPr>
          <p:cNvPr id="732166" name="Rectangle 6"/>
          <p:cNvSpPr>
            <a:spLocks noChangeArrowheads="1"/>
          </p:cNvSpPr>
          <p:nvPr/>
        </p:nvSpPr>
        <p:spPr bwMode="auto">
          <a:xfrm>
            <a:off x="457200" y="2338134"/>
            <a:ext cx="8382000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oid TestSum_FirstNegativeNumberCalculatesCorrectly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sumResult = sum(-1, 1, 2);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Assert.AreEqual(2, sumResult);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86600" cy="914400"/>
          </a:xfrm>
          <a:noFill/>
          <a:ln/>
        </p:spPr>
        <p:txBody>
          <a:bodyPr/>
          <a:lstStyle/>
          <a:p>
            <a:r>
              <a:rPr lang="en-US" dirty="0"/>
              <a:t>When Should a Test be Changed or Removed? (4)</a:t>
            </a:r>
          </a:p>
        </p:txBody>
      </p:sp>
      <p:sp>
        <p:nvSpPr>
          <p:cNvPr id="773122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447800"/>
            <a:ext cx="6607175" cy="5000625"/>
          </a:xfrm>
        </p:spPr>
        <p:txBody>
          <a:bodyPr/>
          <a:lstStyle/>
          <a:p>
            <a:pPr marL="354013" indent="-354013">
              <a:lnSpc>
                <a:spcPct val="100000"/>
              </a:lnSpc>
            </a:pPr>
            <a:r>
              <a:rPr lang="en-US" dirty="0"/>
              <a:t>Two course of actions:</a:t>
            </a:r>
          </a:p>
          <a:p>
            <a:pPr marL="982663" lvl="1" indent="-449263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dirty="0"/>
              <a:t>Delete the failing test after verifying if it’s valid</a:t>
            </a:r>
          </a:p>
          <a:p>
            <a:pPr marL="982663" lvl="1" indent="-449263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dirty="0"/>
              <a:t>Change the old test:</a:t>
            </a:r>
          </a:p>
          <a:p>
            <a:pPr marL="1435100" lvl="2" indent="-266700">
              <a:lnSpc>
                <a:spcPct val="100000"/>
              </a:lnSpc>
            </a:pPr>
            <a:r>
              <a:rPr lang="en-US" dirty="0"/>
              <a:t>Either testing the new requirement</a:t>
            </a:r>
          </a:p>
          <a:p>
            <a:pPr marL="1435100" lvl="2" indent="-266700">
              <a:lnSpc>
                <a:spcPct val="100000"/>
              </a:lnSpc>
            </a:pPr>
            <a:r>
              <a:rPr lang="en-US" dirty="0"/>
              <a:t>Or test the older requirement under new settings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90800"/>
            <a:ext cx="2438400" cy="18288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614363" y="1143000"/>
            <a:ext cx="784383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Sum(int[] array)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= 0;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i=0; i&lt;array.Length;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array[i];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(Sum(new int[]{1,2}) != 3)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TestFailedException("1+2 != 3");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(Sum(new int[]{-2}) != -2)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TestFailedException("-2 != -2");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(Sum(new int[]{}) !=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TestFailedException("0 != 0");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610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152400"/>
            <a:ext cx="6248400" cy="914400"/>
          </a:xfrm>
        </p:spPr>
        <p:txBody>
          <a:bodyPr/>
          <a:lstStyle/>
          <a:p>
            <a:r>
              <a:rPr lang="en-US" dirty="0"/>
              <a:t>Tests Should Reflect Required Reality</a:t>
            </a:r>
          </a:p>
        </p:txBody>
      </p:sp>
      <p:sp>
        <p:nvSpPr>
          <p:cNvPr id="733187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452563"/>
            <a:ext cx="8353425" cy="5176837"/>
          </a:xfrm>
        </p:spPr>
        <p:txBody>
          <a:bodyPr/>
          <a:lstStyle/>
          <a:p>
            <a:pPr>
              <a:buFontTx/>
              <a:buNone/>
            </a:pPr>
            <a:endParaRPr lang="en-US" dirty="0"/>
          </a:p>
          <a:p>
            <a:r>
              <a:rPr lang="en-US" dirty="0"/>
              <a:t>What’s wrong with the following test?</a:t>
            </a:r>
          </a:p>
          <a:p>
            <a:pPr>
              <a:buFontTx/>
              <a:buNone/>
            </a:pPr>
            <a:endParaRPr lang="en-US" sz="3600" dirty="0"/>
          </a:p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dirty="0"/>
              <a:t>A failing test should prove that there is something wrong with the production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with the unit test code</a:t>
            </a:r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768352" y="1525588"/>
            <a:ext cx="761364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Sum(int a, int b) –&gt; returns sum of a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733189" name="Rectangle 5"/>
          <p:cNvSpPr>
            <a:spLocks noChangeArrowheads="1"/>
          </p:cNvSpPr>
          <p:nvPr/>
        </p:nvSpPr>
        <p:spPr bwMode="auto">
          <a:xfrm>
            <a:off x="768352" y="2819400"/>
            <a:ext cx="7613648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Sum_AddsOneAndTwo()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Sum(1,2);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Assert.AreEqual(4, result, "Bad sum");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2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0" y="152400"/>
            <a:ext cx="5943600" cy="914400"/>
          </a:xfrm>
        </p:spPr>
        <p:txBody>
          <a:bodyPr/>
          <a:lstStyle/>
          <a:p>
            <a:r>
              <a:rPr lang="en-US" dirty="0"/>
              <a:t>What Should Assert Messages Say?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idx="1"/>
          </p:nvPr>
        </p:nvSpPr>
        <p:spPr>
          <a:xfrm>
            <a:off x="233363" y="1295399"/>
            <a:ext cx="8605838" cy="51816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Assert message in a test is one of the most important things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Tells us what we expected to happen but </a:t>
            </a:r>
            <a:r>
              <a:rPr lang="en-US" dirty="0" smtClean="0"/>
              <a:t>didn’t</a:t>
            </a:r>
            <a:r>
              <a:rPr lang="en-US" dirty="0"/>
              <a:t>, and what happened instead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Good assert message helps us track bugs and understand unit tests more </a:t>
            </a:r>
            <a:r>
              <a:rPr lang="en-US" dirty="0" smtClean="0"/>
              <a:t>easily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"</a:t>
            </a:r>
            <a:r>
              <a:rPr lang="en-US" i="1" dirty="0" smtClean="0"/>
              <a:t>Withdrawal failed: accounts are not supposed to have negative balance.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8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7" name="Rectangle 3"/>
          <p:cNvSpPr>
            <a:spLocks noGrp="1" noChangeArrowheads="1"/>
          </p:cNvSpPr>
          <p:nvPr>
            <p:ph type="title"/>
          </p:nvPr>
        </p:nvSpPr>
        <p:spPr>
          <a:xfrm>
            <a:off x="3505200" y="152400"/>
            <a:ext cx="5410200" cy="914400"/>
          </a:xfrm>
          <a:noFill/>
          <a:ln/>
        </p:spPr>
        <p:txBody>
          <a:bodyPr/>
          <a:lstStyle/>
          <a:p>
            <a:r>
              <a:rPr lang="en-US" dirty="0"/>
              <a:t>What Should Assert Messages Say? (2)</a:t>
            </a:r>
          </a:p>
        </p:txBody>
      </p:sp>
      <p:sp>
        <p:nvSpPr>
          <p:cNvPr id="748546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1268413"/>
            <a:ext cx="84963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Express what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should</a:t>
            </a:r>
            <a:r>
              <a:rPr lang="en-US" dirty="0"/>
              <a:t> have happened and what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did not</a:t>
            </a:r>
            <a:r>
              <a:rPr lang="en-US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happen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</a:t>
            </a:r>
            <a:r>
              <a:rPr lang="en-US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Verify</a:t>
            </a:r>
            <a:r>
              <a:rPr lang="en-US" i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i="1" dirty="0" smtClean="0"/>
              <a:t> did </a:t>
            </a:r>
            <a:r>
              <a:rPr lang="en-US" i="1" dirty="0"/>
              <a:t>not throw any exception</a:t>
            </a:r>
            <a:r>
              <a:rPr lang="en-US" dirty="0"/>
              <a:t>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</a:t>
            </a:r>
            <a:r>
              <a:rPr lang="en-US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Connect()</a:t>
            </a:r>
            <a:r>
              <a:rPr lang="en-US" i="1" dirty="0"/>
              <a:t> did not open the connection before returning it</a:t>
            </a:r>
            <a:r>
              <a:rPr lang="en-US" dirty="0"/>
              <a:t>”</a:t>
            </a:r>
          </a:p>
          <a:p>
            <a:pPr>
              <a:lnSpc>
                <a:spcPct val="100000"/>
              </a:lnSpc>
            </a:pPr>
            <a:r>
              <a:rPr lang="en-US" dirty="0"/>
              <a:t>Do not: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Provide empty or meaningless messages 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Provide messages that repeat the name of the test case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85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 smtClean="0"/>
              <a:t>Avoid Multiple Asserts in a Single Unit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733800"/>
            <a:ext cx="8686800" cy="297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multiple asserts in a single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the first assert fails, the test execution stops for this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Affect future coders to add assertions to test rather than introducing a new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7388" y="1483108"/>
            <a:ext cx="7770812" cy="202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TestSum_AnyParamBiggerThan1000IsNotSummed() 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Assert.AreEqual(3, Sum(1001, 1, 2);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Assert.AreEqual(3, Sum(1, 1001, 2);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Assert.AreEqual(3, Sum(1, 2, 1001);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The Challenge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77926"/>
            <a:ext cx="8686800" cy="53752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The concept of Unit Testing has been around for many years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New methodologies in particular XP, have turned unit testing into a cardinal foundation of software development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Writing good &amp; effective Unit Tests is hard!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This is where supporting integrated tools and suggested guidelines enter the picture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The ultimate goal is tools that generate unit tests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automatically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5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85800" indent="-685800"/>
            <a:r>
              <a:rPr lang="en-US"/>
              <a:t>Mock Objects Usage</a:t>
            </a:r>
          </a:p>
        </p:txBody>
      </p:sp>
      <p:sp>
        <p:nvSpPr>
          <p:cNvPr id="736259" name="Rectangle 3"/>
          <p:cNvSpPr>
            <a:spLocks noGrp="1" noChangeArrowheads="1"/>
          </p:cNvSpPr>
          <p:nvPr>
            <p:ph idx="1"/>
          </p:nvPr>
        </p:nvSpPr>
        <p:spPr>
          <a:xfrm>
            <a:off x="622300" y="1916113"/>
            <a:ext cx="7189788" cy="4306887"/>
          </a:xfrm>
        </p:spPr>
        <p:txBody>
          <a:bodyPr/>
          <a:lstStyle/>
          <a:p>
            <a:endParaRPr lang="en-US" sz="2400" dirty="0"/>
          </a:p>
          <a:p>
            <a:pPr>
              <a:buFontTx/>
              <a:buNone/>
            </a:pPr>
            <a:endParaRPr lang="en-US" sz="2400" u="sng" dirty="0"/>
          </a:p>
        </p:txBody>
      </p:sp>
      <p:sp>
        <p:nvSpPr>
          <p:cNvPr id="736260" name="Rectangle 4"/>
          <p:cNvSpPr>
            <a:spLocks noChangeArrowheads="1"/>
          </p:cNvSpPr>
          <p:nvPr/>
        </p:nvSpPr>
        <p:spPr bwMode="auto">
          <a:xfrm>
            <a:off x="323850" y="1268413"/>
            <a:ext cx="8497888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54013" indent="-354013">
              <a:spcBef>
                <a:spcPts val="600"/>
              </a:spcBef>
              <a:spcAft>
                <a:spcPts val="600"/>
              </a:spcAft>
              <a:buClr>
                <a:srgbClr val="CCFF66"/>
              </a:buClr>
            </a:pPr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Q: </a:t>
            </a: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When should mock objects be used?</a:t>
            </a:r>
          </a:p>
          <a:p>
            <a:pPr marL="354013" indent="-354013">
              <a:spcBef>
                <a:spcPts val="600"/>
              </a:spcBef>
              <a:spcAft>
                <a:spcPts val="600"/>
              </a:spcAft>
              <a:buClr>
                <a:srgbClr val="CCFF66"/>
              </a:buClr>
            </a:pPr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A: </a:t>
            </a: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Mock objects are used when one needs to replace or remove dependencies from code under test</a:t>
            </a:r>
          </a:p>
          <a:p>
            <a:pPr marL="282575" indent="-282575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Example:</a:t>
            </a:r>
          </a:p>
          <a:p>
            <a:pPr marL="630238" lvl="1" indent="-2730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SzPct val="100000"/>
              <a:buFont typeface="Wingdings 2" pitchFamily="18" charset="2"/>
              <a:buChar char=""/>
              <a:tabLst>
                <a:tab pos="282575" algn="l"/>
              </a:tabLst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Class </a:t>
            </a:r>
            <a:r>
              <a:rPr lang="en-US" sz="3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LoginManager</a:t>
            </a: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manages user logins  with the following responsibility:</a:t>
            </a:r>
          </a:p>
          <a:p>
            <a:pPr marL="922338" lvl="2" indent="-2730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SzPct val="100000"/>
              <a:buFont typeface="Wingdings 2" pitchFamily="18" charset="2"/>
              <a:buChar char=""/>
              <a:tabLst>
                <a:tab pos="282575" algn="l"/>
              </a:tabLst>
            </a:pPr>
            <a:r>
              <a:rPr lang="en-US" sz="2800" b="1" dirty="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When login fails, class reports to a logger class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85800" indent="-685800"/>
            <a:r>
              <a:rPr lang="en-US" dirty="0"/>
              <a:t>Mock Objects Usage (2)</a:t>
            </a:r>
          </a:p>
        </p:txBody>
      </p:sp>
      <p:sp>
        <p:nvSpPr>
          <p:cNvPr id="7751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667750" cy="5257800"/>
          </a:xfrm>
        </p:spPr>
        <p:txBody>
          <a:bodyPr/>
          <a:lstStyle/>
          <a:p>
            <a:endParaRPr lang="en-US" sz="2400" dirty="0"/>
          </a:p>
          <a:p>
            <a:pPr>
              <a:buFontTx/>
              <a:buNone/>
            </a:pPr>
            <a:endParaRPr lang="en-US" sz="2400" u="sng" dirty="0"/>
          </a:p>
        </p:txBody>
      </p:sp>
      <p:sp>
        <p:nvSpPr>
          <p:cNvPr id="775172" name="Rectangle 4"/>
          <p:cNvSpPr>
            <a:spLocks noChangeArrowheads="1"/>
          </p:cNvSpPr>
          <p:nvPr/>
        </p:nvSpPr>
        <p:spPr bwMode="auto">
          <a:xfrm>
            <a:off x="323850" y="1268413"/>
            <a:ext cx="8497888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 unit test should test the class logic</a:t>
            </a:r>
          </a:p>
          <a:p>
            <a:pPr marL="630238" lvl="1" indent="-2730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SzPct val="100000"/>
              <a:buFont typeface="Wingdings 2" pitchFamily="18" charset="2"/>
              <a:buChar char=""/>
              <a:tabLst>
                <a:tab pos="282575" algn="l"/>
              </a:tabLst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Without having to configure or rely on the availability of the logger</a:t>
            </a:r>
          </a:p>
          <a:p>
            <a:pPr marL="630238" lvl="1" indent="-2730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SzPct val="100000"/>
              <a:buFont typeface="Wingdings 2" pitchFamily="18" charset="2"/>
              <a:buChar char=""/>
              <a:tabLst>
                <a:tab pos="282575" algn="l"/>
              </a:tabLst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 we replace the logger class with a "fake" one, a mocking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1143000"/>
          </a:xfrm>
        </p:spPr>
        <p:txBody>
          <a:bodyPr/>
          <a:lstStyle/>
          <a:p>
            <a:pPr>
              <a:lnSpc>
                <a:spcPts val="4400"/>
              </a:lnSpc>
            </a:pPr>
            <a:r>
              <a:rPr lang="en-US" dirty="0"/>
              <a:t>Component Testing </a:t>
            </a:r>
            <a:br>
              <a:rPr lang="en-US" dirty="0"/>
            </a:br>
            <a:r>
              <a:rPr lang="en-US" dirty="0"/>
              <a:t>(Unit </a:t>
            </a:r>
            <a:r>
              <a:rPr lang="en-US" dirty="0" smtClean="0"/>
              <a:t>Testing</a:t>
            </a:r>
            <a:r>
              <a:rPr lang="en-US" dirty="0"/>
              <a:t>)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5400" y="6172200"/>
            <a:ext cx="380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hlinkClick r:id="rId2"/>
              </a:rPr>
              <a:t>http://academy.telerik.com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459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  <a:endParaRPr lang="bg-BG"/>
          </a:p>
        </p:txBody>
      </p:sp>
      <p:sp>
        <p:nvSpPr>
          <p:cNvPr id="7557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1"/>
            <a:ext cx="8686800" cy="560705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Tx/>
              <a:buAutoNum type="arabicPeriod"/>
            </a:pPr>
            <a:r>
              <a:rPr lang="en-US" sz="2800" dirty="0"/>
              <a:t>Write three classes: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Course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School</a:t>
            </a:r>
            <a:r>
              <a:rPr lang="en-US" sz="2800" dirty="0"/>
              <a:t>. Students should have name and unique number (inside the entire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School</a:t>
            </a:r>
            <a:r>
              <a:rPr lang="en-US" sz="2800" dirty="0"/>
              <a:t>). Name can not be empty and the unique number is between 10000 and 99999. Each course contains a set of students. Students in a course should be less than 30 and can join and leave courses.</a:t>
            </a:r>
          </a:p>
          <a:p>
            <a:pPr marL="452438" indent="-452438">
              <a:lnSpc>
                <a:spcPct val="100000"/>
              </a:lnSpc>
              <a:buFontTx/>
              <a:buAutoNum type="arabicPeriod" startAt="2"/>
            </a:pPr>
            <a:r>
              <a:rPr lang="en-US" sz="2800" dirty="0"/>
              <a:t>Write VSTT tests for these two classes</a:t>
            </a:r>
          </a:p>
          <a:p>
            <a:pPr marL="984250" lvl="1" indent="-352425">
              <a:lnSpc>
                <a:spcPct val="100000"/>
              </a:lnSpc>
            </a:pPr>
            <a:r>
              <a:rPr lang="en-US" sz="2600" dirty="0"/>
              <a:t>Use 2 class library projects in Visual Studio: </a:t>
            </a:r>
            <a:r>
              <a:rPr lang="en-US" sz="26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School.csproj</a:t>
            </a:r>
            <a:r>
              <a:rPr lang="en-US" sz="2600" dirty="0"/>
              <a:t> and </a:t>
            </a:r>
            <a:r>
              <a:rPr lang="en-US" sz="26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TestSchool.csproj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452438" indent="-452438">
              <a:lnSpc>
                <a:spcPct val="100000"/>
              </a:lnSpc>
              <a:buFontTx/>
              <a:buAutoNum type="arabicPeriod" startAt="3"/>
            </a:pPr>
            <a:r>
              <a:rPr lang="en-US" sz="2800" dirty="0"/>
              <a:t>Execute the tests using Visual Studio and check the code coverage. Ensure it is at least 90%.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19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60638" y="238125"/>
            <a:ext cx="6403975" cy="587375"/>
          </a:xfrm>
        </p:spPr>
        <p:txBody>
          <a:bodyPr/>
          <a:lstStyle/>
          <a:p>
            <a:r>
              <a:rPr lang="en-US">
                <a:effectLst/>
              </a:rPr>
              <a:t>Useful Links</a:t>
            </a:r>
          </a:p>
        </p:txBody>
      </p:sp>
      <p:sp>
        <p:nvSpPr>
          <p:cNvPr id="65741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515350" cy="5386388"/>
          </a:xfrm>
        </p:spPr>
        <p:txBody>
          <a:bodyPr/>
          <a:lstStyle/>
          <a:p>
            <a:pPr marL="357188" indent="-357188"/>
            <a:r>
              <a:rPr lang="en-US" sz="2800" dirty="0" smtClean="0"/>
              <a:t>A Unit Testing Walkthrough with Visual Studio Team Test – </a:t>
            </a:r>
            <a:r>
              <a:rPr lang="en-US" sz="2800" dirty="0" smtClean="0">
                <a:hlinkClick r:id="rId3"/>
              </a:rPr>
              <a:t>http://msdn.microsoft.com/en-us/library/ms379625(VS.80).aspx</a:t>
            </a:r>
            <a:endParaRPr lang="en-US" sz="2800" dirty="0" smtClean="0"/>
          </a:p>
          <a:p>
            <a:pPr marL="357188" indent="-357188"/>
            <a:r>
              <a:rPr lang="en-US" sz="2800" dirty="0" err="1" smtClean="0"/>
              <a:t>NUnit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>
                <a:hlinkClick r:id="rId4"/>
              </a:rPr>
              <a:t>www.nunit.org</a:t>
            </a:r>
            <a:endParaRPr lang="en-US" sz="2800" dirty="0"/>
          </a:p>
          <a:p>
            <a:pPr marL="357188" indent="-357188"/>
            <a:r>
              <a:rPr lang="en-US" sz="2800" dirty="0"/>
              <a:t>Extreme Programming  – </a:t>
            </a:r>
            <a:r>
              <a:rPr lang="en-US" sz="2800" noProof="1">
                <a:hlinkClick r:id="rId5"/>
              </a:rPr>
              <a:t>www.extremeprogramming.org</a:t>
            </a:r>
            <a:endParaRPr lang="en-US" sz="2800" noProof="1"/>
          </a:p>
          <a:p>
            <a:pPr marL="357188" indent="-357188"/>
            <a:r>
              <a:rPr lang="en-US" sz="2800" dirty="0"/>
              <a:t>XP Programming – </a:t>
            </a:r>
            <a:r>
              <a:rPr lang="en-US" sz="2800" noProof="1">
                <a:hlinkClick r:id="rId6"/>
              </a:rPr>
              <a:t>www.xprogramming.com</a:t>
            </a:r>
            <a:endParaRPr lang="en-US" sz="2800" noProof="1"/>
          </a:p>
          <a:p>
            <a:pPr marL="357188" indent="-357188"/>
            <a:r>
              <a:rPr lang="en-US" sz="2800" dirty="0" smtClean="0"/>
              <a:t>Advanced Unit Testing –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>
                <a:hlinkClick r:id="rId7"/>
              </a:rPr>
              <a:t>www.codeproject.com/csharp/autp1.asp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512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Some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are specific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pieces of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 most cases unit </a:t>
            </a:r>
            <a:r>
              <a:rPr lang="en-US" dirty="0"/>
              <a:t>tests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written by developers</a:t>
            </a:r>
            <a:r>
              <a:rPr lang="en-US" dirty="0"/>
              <a:t>, not by QA engineers</a:t>
            </a:r>
          </a:p>
          <a:p>
            <a:pPr>
              <a:lnSpc>
                <a:spcPct val="100000"/>
              </a:lnSpc>
            </a:pPr>
            <a:r>
              <a:rPr lang="en-US" dirty="0"/>
              <a:t>Unit tests are released into the code repository along with the code they test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Unit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</a:t>
            </a:r>
            <a:r>
              <a:rPr lang="en-US" dirty="0" smtClean="0"/>
              <a:t> is needed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Team Test (VSTT)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NUnit</a:t>
            </a:r>
            <a:r>
              <a:rPr lang="en-US" dirty="0" smtClean="0"/>
              <a:t>, MbUnit</a:t>
            </a:r>
            <a:r>
              <a:rPr lang="en-US" dirty="0"/>
              <a:t>, </a:t>
            </a:r>
            <a:r>
              <a:rPr lang="en-US" dirty="0" smtClean="0"/>
              <a:t>Gallio,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60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More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 classes should be tested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All methods should be tested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Trivial code may be omitted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property getters and setters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Ideally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unit tests should pass </a:t>
            </a:r>
            <a:r>
              <a:rPr lang="en-US" dirty="0" smtClean="0"/>
              <a:t>before check-in into the source control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800600"/>
            <a:ext cx="1371600" cy="162337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3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Unit Tests?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Unit tests dramatically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decrease the number of defects</a:t>
            </a:r>
            <a:r>
              <a:rPr lang="en-US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dirty="0"/>
              <a:t>Unit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improve design </a:t>
            </a:r>
          </a:p>
          <a:p>
            <a:pPr>
              <a:lnSpc>
                <a:spcPct val="100000"/>
              </a:lnSpc>
            </a:pPr>
            <a:r>
              <a:rPr lang="en-US" dirty="0"/>
              <a:t>Unit tests are good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</a:p>
          <a:p>
            <a:pPr>
              <a:lnSpc>
                <a:spcPct val="100000"/>
              </a:lnSpc>
            </a:pPr>
            <a:r>
              <a:rPr lang="en-US" dirty="0"/>
              <a:t>Unit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 the cost </a:t>
            </a:r>
            <a:r>
              <a:rPr lang="en-US" dirty="0"/>
              <a:t>of change</a:t>
            </a:r>
          </a:p>
          <a:p>
            <a:pPr>
              <a:lnSpc>
                <a:spcPct val="100000"/>
              </a:lnSpc>
            </a:pPr>
            <a:r>
              <a:rPr lang="en-US" dirty="0"/>
              <a:t>Unit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allow refactoring</a:t>
            </a:r>
          </a:p>
          <a:p>
            <a:pPr>
              <a:lnSpc>
                <a:spcPct val="100000"/>
              </a:lnSpc>
            </a:pPr>
            <a:r>
              <a:rPr lang="en-US" dirty="0"/>
              <a:t>Unit tests decrease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defect-injection rate </a:t>
            </a:r>
            <a:r>
              <a:rPr lang="en-US" dirty="0"/>
              <a:t>due to refactoring /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2" descr="C:\PROJECTS\QA-Academy\LOCAL_FILES\Oleg_IMAGES_Archive\FREQUENTLY USED\question_mark_tre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133600"/>
            <a:ext cx="1385518" cy="20574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48313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12851</TotalTime>
  <Words>2564</Words>
  <Application>Microsoft Office PowerPoint</Application>
  <PresentationFormat>On-screen Show (4:3)</PresentationFormat>
  <Paragraphs>516</Paragraphs>
  <Slides>69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Theme1</vt:lpstr>
      <vt:lpstr>Component Testing  (Unit Testing)</vt:lpstr>
      <vt:lpstr>Table of Contents</vt:lpstr>
      <vt:lpstr>What is Unit Testing?</vt:lpstr>
      <vt:lpstr>Unit Test – Definition</vt:lpstr>
      <vt:lpstr>Manual Testing</vt:lpstr>
      <vt:lpstr>Unit Test – Example</vt:lpstr>
      <vt:lpstr>Unit Testing – Some Facts</vt:lpstr>
      <vt:lpstr>Unit Testing – More Facts</vt:lpstr>
      <vt:lpstr>Why Unit Tests?</vt:lpstr>
      <vt:lpstr>Code and Test vs.  Test Driven Development</vt:lpstr>
      <vt:lpstr>Unit Testing Approaches</vt:lpstr>
      <vt:lpstr>Code and Test Approach</vt:lpstr>
      <vt:lpstr>Test Driven Development (TDD)</vt:lpstr>
      <vt:lpstr>Why Test Driven Development?</vt:lpstr>
      <vt:lpstr>Unit Testing Frameworks</vt:lpstr>
      <vt:lpstr>Unit Testing Frameworks</vt:lpstr>
      <vt:lpstr>Visual Studio Team Test (VSTT)</vt:lpstr>
      <vt:lpstr>Visual Studio Team Test – Features</vt:lpstr>
      <vt:lpstr>Visual Studio Team Test –  Attributes</vt:lpstr>
      <vt:lpstr>Assertions</vt:lpstr>
      <vt:lpstr>VSTT – Assertions</vt:lpstr>
      <vt:lpstr>VSTT – Assertions (2)</vt:lpstr>
      <vt:lpstr>The 3A Pattern</vt:lpstr>
      <vt:lpstr>Code Coverage</vt:lpstr>
      <vt:lpstr>VSTT – Example</vt:lpstr>
      <vt:lpstr>VSTT – Example (2)</vt:lpstr>
      <vt:lpstr>VSTT – Screenshot</vt:lpstr>
      <vt:lpstr>Visual Studio Team Test</vt:lpstr>
      <vt:lpstr>NUnit</vt:lpstr>
      <vt:lpstr>NUnit – Features</vt:lpstr>
      <vt:lpstr>NUnit – Features (2)</vt:lpstr>
      <vt:lpstr>NUnit – Attributes</vt:lpstr>
      <vt:lpstr>NUnit – Attributes (2)</vt:lpstr>
      <vt:lpstr>NUnit – Attributes (3)</vt:lpstr>
      <vt:lpstr>NUnit – Assertions</vt:lpstr>
      <vt:lpstr>NUnit – Assertions (2)</vt:lpstr>
      <vt:lpstr>NUnit – Assertions (3)</vt:lpstr>
      <vt:lpstr>NUnit – Example: Class</vt:lpstr>
      <vt:lpstr>NUnit – Example: Test</vt:lpstr>
      <vt:lpstr>SetUp &amp; TearDown Timeline</vt:lpstr>
      <vt:lpstr>NUnit – Screen Shots</vt:lpstr>
      <vt:lpstr>NUnit – Screen Shots (2)</vt:lpstr>
      <vt:lpstr>NUnit – Screen Shots (3)</vt:lpstr>
      <vt:lpstr>NUnit – Screen Shots (4)</vt:lpstr>
      <vt:lpstr>Gallio</vt:lpstr>
      <vt:lpstr>The Gallio Automation Platform </vt:lpstr>
      <vt:lpstr>Interfaces</vt:lpstr>
      <vt:lpstr>Gallio – Screen Shots</vt:lpstr>
      <vt:lpstr>Gallio – Screen Shots (2)</vt:lpstr>
      <vt:lpstr>Gallio – Screen Shots (3)</vt:lpstr>
      <vt:lpstr>Gallio – Screen Shots (4)</vt:lpstr>
      <vt:lpstr>Gallio – Screen Shots (5)</vt:lpstr>
      <vt:lpstr>Unit Testing Best Practices</vt:lpstr>
      <vt:lpstr>Naming Standards for Unit Tests</vt:lpstr>
      <vt:lpstr>Naming Standards for Unit Tests – Example</vt:lpstr>
      <vt:lpstr>When Should a Test be Changed or Removed?</vt:lpstr>
      <vt:lpstr>When Should a Test be Changed or Removed? (2)</vt:lpstr>
      <vt:lpstr>When Should a Test be Changed or Removed? (3)</vt:lpstr>
      <vt:lpstr>When Should a Test be Changed or Removed? (4)</vt:lpstr>
      <vt:lpstr>Tests Should Reflect Required Reality</vt:lpstr>
      <vt:lpstr>What Should Assert Messages Say?</vt:lpstr>
      <vt:lpstr>What Should Assert Messages Say? (2)</vt:lpstr>
      <vt:lpstr>Avoid Multiple Asserts in a Single Unit Test</vt:lpstr>
      <vt:lpstr>Unit Testing – The Challenge</vt:lpstr>
      <vt:lpstr>Mock Objects Usage</vt:lpstr>
      <vt:lpstr>Mock Objects Usage (2)</vt:lpstr>
      <vt:lpstr>Component Testing  (Unit Testing)</vt:lpstr>
      <vt:lpstr>Exercises</vt:lpstr>
      <vt:lpstr>Useful Links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Programming Code Construction</dc:title>
  <dc:creator>Svetlin Nakov</dc:creator>
  <cp:lastModifiedBy>Pavlina Koleva</cp:lastModifiedBy>
  <cp:revision>956</cp:revision>
  <dcterms:created xsi:type="dcterms:W3CDTF">2007-12-08T16:03:35Z</dcterms:created>
  <dcterms:modified xsi:type="dcterms:W3CDTF">2012-06-28T15:52:26Z</dcterms:modified>
</cp:coreProperties>
</file>